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80" r:id="rId2"/>
    <p:sldId id="291" r:id="rId3"/>
    <p:sldId id="282" r:id="rId4"/>
    <p:sldId id="307" r:id="rId5"/>
    <p:sldId id="295" r:id="rId6"/>
    <p:sldId id="308" r:id="rId7"/>
    <p:sldId id="283" r:id="rId8"/>
    <p:sldId id="294" r:id="rId9"/>
    <p:sldId id="284" r:id="rId10"/>
    <p:sldId id="304" r:id="rId11"/>
    <p:sldId id="309" r:id="rId12"/>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52C"/>
    <a:srgbClr val="33CCFF"/>
    <a:srgbClr val="F757AB"/>
    <a:srgbClr val="FFCCCC"/>
    <a:srgbClr val="7FCB9C"/>
    <a:srgbClr val="F77E71"/>
    <a:srgbClr val="DC92DE"/>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6116" autoAdjust="0"/>
    <p:restoredTop sz="94662" autoAdjust="0"/>
  </p:normalViewPr>
  <p:slideViewPr>
    <p:cSldViewPr>
      <p:cViewPr>
        <p:scale>
          <a:sx n="125" d="100"/>
          <a:sy n="125" d="100"/>
        </p:scale>
        <p:origin x="-1956" y="-24"/>
      </p:cViewPr>
      <p:guideLst>
        <p:guide orient="horz" pos="2160"/>
        <p:guide pos="2880"/>
      </p:guideLst>
    </p:cSldViewPr>
  </p:slideViewPr>
  <p:outlineViewPr>
    <p:cViewPr>
      <p:scale>
        <a:sx n="33" d="100"/>
        <a:sy n="33" d="100"/>
      </p:scale>
      <p:origin x="0" y="366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624241F-D085-4E8B-8B74-5AE0E00D9AFA}" type="datetimeFigureOut">
              <a:rPr lang="de-DE" smtClean="0"/>
              <a:t>01.03.2017</a:t>
            </a:fld>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9A15B4D-C7A9-4E04-B4D9-CBFD99C46DF5}" type="slidenum">
              <a:rPr lang="de-DE" smtClean="0"/>
              <a:t>‹Nr.›</a:t>
            </a:fld>
            <a:endParaRPr lang="de-DE"/>
          </a:p>
        </p:txBody>
      </p:sp>
    </p:spTree>
    <p:extLst>
      <p:ext uri="{BB962C8B-B14F-4D97-AF65-F5344CB8AC3E}">
        <p14:creationId xmlns:p14="http://schemas.microsoft.com/office/powerpoint/2010/main" val="335279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713CBA4-5C95-40D4-92D0-8F57801F6B6F}" type="datetimeFigureOut">
              <a:rPr lang="de-AT" smtClean="0"/>
              <a:t>01.03.2017</a:t>
            </a:fld>
            <a:endParaRPr lang="de-AT"/>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07F4D1D-F026-4735-B04A-A0361518BCCF}" type="slidenum">
              <a:rPr lang="de-AT" smtClean="0"/>
              <a:t>‹Nr.›</a:t>
            </a:fld>
            <a:endParaRPr lang="de-AT"/>
          </a:p>
        </p:txBody>
      </p:sp>
    </p:spTree>
    <p:extLst>
      <p:ext uri="{BB962C8B-B14F-4D97-AF65-F5344CB8AC3E}">
        <p14:creationId xmlns:p14="http://schemas.microsoft.com/office/powerpoint/2010/main" val="427725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07F4D1D-F026-4735-B04A-A0361518BCCF}" type="slidenum">
              <a:rPr lang="de-AT" smtClean="0"/>
              <a:t>1</a:t>
            </a:fld>
            <a:endParaRPr lang="de-AT"/>
          </a:p>
        </p:txBody>
      </p:sp>
    </p:spTree>
    <p:extLst>
      <p:ext uri="{BB962C8B-B14F-4D97-AF65-F5344CB8AC3E}">
        <p14:creationId xmlns:p14="http://schemas.microsoft.com/office/powerpoint/2010/main" val="3906261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07F4D1D-F026-4735-B04A-A0361518BCCF}" type="slidenum">
              <a:rPr lang="de-AT" smtClean="0"/>
              <a:t>10</a:t>
            </a:fld>
            <a:endParaRPr lang="de-AT"/>
          </a:p>
        </p:txBody>
      </p:sp>
    </p:spTree>
    <p:extLst>
      <p:ext uri="{BB962C8B-B14F-4D97-AF65-F5344CB8AC3E}">
        <p14:creationId xmlns:p14="http://schemas.microsoft.com/office/powerpoint/2010/main" val="4130481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07F4D1D-F026-4735-B04A-A0361518BCCF}" type="slidenum">
              <a:rPr lang="de-AT" smtClean="0"/>
              <a:t>11</a:t>
            </a:fld>
            <a:endParaRPr lang="de-AT"/>
          </a:p>
        </p:txBody>
      </p:sp>
    </p:spTree>
    <p:extLst>
      <p:ext uri="{BB962C8B-B14F-4D97-AF65-F5344CB8AC3E}">
        <p14:creationId xmlns:p14="http://schemas.microsoft.com/office/powerpoint/2010/main" val="3906261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07F4D1D-F026-4735-B04A-A0361518BCCF}" type="slidenum">
              <a:rPr lang="de-AT" smtClean="0"/>
              <a:t>2</a:t>
            </a:fld>
            <a:endParaRPr lang="de-AT"/>
          </a:p>
        </p:txBody>
      </p:sp>
    </p:spTree>
    <p:extLst>
      <p:ext uri="{BB962C8B-B14F-4D97-AF65-F5344CB8AC3E}">
        <p14:creationId xmlns:p14="http://schemas.microsoft.com/office/powerpoint/2010/main" val="50548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07F4D1D-F026-4735-B04A-A0361518BCCF}" type="slidenum">
              <a:rPr lang="de-AT" smtClean="0"/>
              <a:t>3</a:t>
            </a:fld>
            <a:endParaRPr lang="de-AT"/>
          </a:p>
        </p:txBody>
      </p:sp>
    </p:spTree>
    <p:extLst>
      <p:ext uri="{BB962C8B-B14F-4D97-AF65-F5344CB8AC3E}">
        <p14:creationId xmlns:p14="http://schemas.microsoft.com/office/powerpoint/2010/main" val="2577699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07F4D1D-F026-4735-B04A-A0361518BCCF}" type="slidenum">
              <a:rPr lang="de-AT" smtClean="0"/>
              <a:t>4</a:t>
            </a:fld>
            <a:endParaRPr lang="de-AT"/>
          </a:p>
        </p:txBody>
      </p:sp>
    </p:spTree>
    <p:extLst>
      <p:ext uri="{BB962C8B-B14F-4D97-AF65-F5344CB8AC3E}">
        <p14:creationId xmlns:p14="http://schemas.microsoft.com/office/powerpoint/2010/main" val="3065811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07F4D1D-F026-4735-B04A-A0361518BCCF}" type="slidenum">
              <a:rPr lang="de-AT" smtClean="0"/>
              <a:t>5</a:t>
            </a:fld>
            <a:endParaRPr lang="de-AT"/>
          </a:p>
        </p:txBody>
      </p:sp>
    </p:spTree>
    <p:extLst>
      <p:ext uri="{BB962C8B-B14F-4D97-AF65-F5344CB8AC3E}">
        <p14:creationId xmlns:p14="http://schemas.microsoft.com/office/powerpoint/2010/main" val="3065811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07F4D1D-F026-4735-B04A-A0361518BCCF}" type="slidenum">
              <a:rPr lang="de-AT" smtClean="0"/>
              <a:t>6</a:t>
            </a:fld>
            <a:endParaRPr lang="de-AT"/>
          </a:p>
        </p:txBody>
      </p:sp>
    </p:spTree>
    <p:extLst>
      <p:ext uri="{BB962C8B-B14F-4D97-AF65-F5344CB8AC3E}">
        <p14:creationId xmlns:p14="http://schemas.microsoft.com/office/powerpoint/2010/main" val="3065811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7F4D1D-F026-4735-B04A-A0361518BCCF}" type="slidenum">
              <a:rPr lang="de-AT" smtClean="0"/>
              <a:t>7</a:t>
            </a:fld>
            <a:endParaRPr lang="de-AT"/>
          </a:p>
        </p:txBody>
      </p:sp>
    </p:spTree>
    <p:extLst>
      <p:ext uri="{BB962C8B-B14F-4D97-AF65-F5344CB8AC3E}">
        <p14:creationId xmlns:p14="http://schemas.microsoft.com/office/powerpoint/2010/main" val="3949596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7F4D1D-F026-4735-B04A-A0361518BCCF}" type="slidenum">
              <a:rPr lang="de-AT" smtClean="0"/>
              <a:t>8</a:t>
            </a:fld>
            <a:endParaRPr lang="de-AT"/>
          </a:p>
        </p:txBody>
      </p:sp>
    </p:spTree>
    <p:extLst>
      <p:ext uri="{BB962C8B-B14F-4D97-AF65-F5344CB8AC3E}">
        <p14:creationId xmlns:p14="http://schemas.microsoft.com/office/powerpoint/2010/main" val="3949596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07F4D1D-F026-4735-B04A-A0361518BCCF}" type="slidenum">
              <a:rPr lang="de-AT" smtClean="0"/>
              <a:t>9</a:t>
            </a:fld>
            <a:endParaRPr lang="de-AT"/>
          </a:p>
        </p:txBody>
      </p:sp>
    </p:spTree>
    <p:extLst>
      <p:ext uri="{BB962C8B-B14F-4D97-AF65-F5344CB8AC3E}">
        <p14:creationId xmlns:p14="http://schemas.microsoft.com/office/powerpoint/2010/main" val="4124578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113225F8-C9D7-4056-9319-B2D742116F95}" type="datetimeFigureOut">
              <a:rPr lang="de-AT" smtClean="0"/>
              <a:t>01.03.2017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6BE54ED0-5AEA-4BB4-BF36-4BB5182A9C48}" type="slidenum">
              <a:rPr lang="de-AT" smtClean="0"/>
              <a:t>‹Nr.›</a:t>
            </a:fld>
            <a:endParaRPr lang="de-AT"/>
          </a:p>
        </p:txBody>
      </p:sp>
    </p:spTree>
    <p:extLst>
      <p:ext uri="{BB962C8B-B14F-4D97-AF65-F5344CB8AC3E}">
        <p14:creationId xmlns:p14="http://schemas.microsoft.com/office/powerpoint/2010/main" val="499033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113225F8-C9D7-4056-9319-B2D742116F95}" type="datetimeFigureOut">
              <a:rPr lang="de-AT" smtClean="0"/>
              <a:t>01.03.2017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6BE54ED0-5AEA-4BB4-BF36-4BB5182A9C48}" type="slidenum">
              <a:rPr lang="de-AT" smtClean="0"/>
              <a:t>‹Nr.›</a:t>
            </a:fld>
            <a:endParaRPr lang="de-AT"/>
          </a:p>
        </p:txBody>
      </p:sp>
    </p:spTree>
    <p:extLst>
      <p:ext uri="{BB962C8B-B14F-4D97-AF65-F5344CB8AC3E}">
        <p14:creationId xmlns:p14="http://schemas.microsoft.com/office/powerpoint/2010/main" val="1200794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113225F8-C9D7-4056-9319-B2D742116F95}" type="datetimeFigureOut">
              <a:rPr lang="de-AT" smtClean="0"/>
              <a:t>01.03.2017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6BE54ED0-5AEA-4BB4-BF36-4BB5182A9C48}" type="slidenum">
              <a:rPr lang="de-AT" smtClean="0"/>
              <a:t>‹Nr.›</a:t>
            </a:fld>
            <a:endParaRPr lang="de-AT"/>
          </a:p>
        </p:txBody>
      </p:sp>
    </p:spTree>
    <p:extLst>
      <p:ext uri="{BB962C8B-B14F-4D97-AF65-F5344CB8AC3E}">
        <p14:creationId xmlns:p14="http://schemas.microsoft.com/office/powerpoint/2010/main" val="109110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113225F8-C9D7-4056-9319-B2D742116F95}" type="datetimeFigureOut">
              <a:rPr lang="de-AT" smtClean="0"/>
              <a:t>01.03.2017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6BE54ED0-5AEA-4BB4-BF36-4BB5182A9C48}" type="slidenum">
              <a:rPr lang="de-AT" smtClean="0"/>
              <a:t>‹Nr.›</a:t>
            </a:fld>
            <a:endParaRPr lang="de-AT"/>
          </a:p>
        </p:txBody>
      </p:sp>
    </p:spTree>
    <p:extLst>
      <p:ext uri="{BB962C8B-B14F-4D97-AF65-F5344CB8AC3E}">
        <p14:creationId xmlns:p14="http://schemas.microsoft.com/office/powerpoint/2010/main" val="1288290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113225F8-C9D7-4056-9319-B2D742116F95}" type="datetimeFigureOut">
              <a:rPr lang="de-AT" smtClean="0"/>
              <a:t>01.03.2017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6BE54ED0-5AEA-4BB4-BF36-4BB5182A9C48}" type="slidenum">
              <a:rPr lang="de-AT" smtClean="0"/>
              <a:t>‹Nr.›</a:t>
            </a:fld>
            <a:endParaRPr lang="de-AT"/>
          </a:p>
        </p:txBody>
      </p:sp>
    </p:spTree>
    <p:extLst>
      <p:ext uri="{BB962C8B-B14F-4D97-AF65-F5344CB8AC3E}">
        <p14:creationId xmlns:p14="http://schemas.microsoft.com/office/powerpoint/2010/main" val="2605414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113225F8-C9D7-4056-9319-B2D742116F95}" type="datetimeFigureOut">
              <a:rPr lang="de-AT" smtClean="0"/>
              <a:t>01.03.2017</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6BE54ED0-5AEA-4BB4-BF36-4BB5182A9C48}" type="slidenum">
              <a:rPr lang="de-AT" smtClean="0"/>
              <a:t>‹Nr.›</a:t>
            </a:fld>
            <a:endParaRPr lang="de-AT"/>
          </a:p>
        </p:txBody>
      </p:sp>
    </p:spTree>
    <p:extLst>
      <p:ext uri="{BB962C8B-B14F-4D97-AF65-F5344CB8AC3E}">
        <p14:creationId xmlns:p14="http://schemas.microsoft.com/office/powerpoint/2010/main" val="404963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113225F8-C9D7-4056-9319-B2D742116F95}" type="datetimeFigureOut">
              <a:rPr lang="de-AT" smtClean="0"/>
              <a:t>01.03.2017</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6BE54ED0-5AEA-4BB4-BF36-4BB5182A9C48}" type="slidenum">
              <a:rPr lang="de-AT" smtClean="0"/>
              <a:t>‹Nr.›</a:t>
            </a:fld>
            <a:endParaRPr lang="de-AT"/>
          </a:p>
        </p:txBody>
      </p:sp>
    </p:spTree>
    <p:extLst>
      <p:ext uri="{BB962C8B-B14F-4D97-AF65-F5344CB8AC3E}">
        <p14:creationId xmlns:p14="http://schemas.microsoft.com/office/powerpoint/2010/main" val="278701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113225F8-C9D7-4056-9319-B2D742116F95}" type="datetimeFigureOut">
              <a:rPr lang="de-AT" smtClean="0"/>
              <a:t>01.03.2017</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6BE54ED0-5AEA-4BB4-BF36-4BB5182A9C48}" type="slidenum">
              <a:rPr lang="de-AT" smtClean="0"/>
              <a:t>‹Nr.›</a:t>
            </a:fld>
            <a:endParaRPr lang="de-AT"/>
          </a:p>
        </p:txBody>
      </p:sp>
    </p:spTree>
    <p:extLst>
      <p:ext uri="{BB962C8B-B14F-4D97-AF65-F5344CB8AC3E}">
        <p14:creationId xmlns:p14="http://schemas.microsoft.com/office/powerpoint/2010/main" val="2463441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13225F8-C9D7-4056-9319-B2D742116F95}" type="datetimeFigureOut">
              <a:rPr lang="de-AT" smtClean="0"/>
              <a:t>01.03.2017</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6BE54ED0-5AEA-4BB4-BF36-4BB5182A9C48}" type="slidenum">
              <a:rPr lang="de-AT" smtClean="0"/>
              <a:t>‹Nr.›</a:t>
            </a:fld>
            <a:endParaRPr lang="de-AT"/>
          </a:p>
        </p:txBody>
      </p:sp>
    </p:spTree>
    <p:extLst>
      <p:ext uri="{BB962C8B-B14F-4D97-AF65-F5344CB8AC3E}">
        <p14:creationId xmlns:p14="http://schemas.microsoft.com/office/powerpoint/2010/main" val="225333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113225F8-C9D7-4056-9319-B2D742116F95}" type="datetimeFigureOut">
              <a:rPr lang="de-AT" smtClean="0"/>
              <a:t>01.03.2017</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6BE54ED0-5AEA-4BB4-BF36-4BB5182A9C48}" type="slidenum">
              <a:rPr lang="de-AT" smtClean="0"/>
              <a:t>‹Nr.›</a:t>
            </a:fld>
            <a:endParaRPr lang="de-AT"/>
          </a:p>
        </p:txBody>
      </p:sp>
    </p:spTree>
    <p:extLst>
      <p:ext uri="{BB962C8B-B14F-4D97-AF65-F5344CB8AC3E}">
        <p14:creationId xmlns:p14="http://schemas.microsoft.com/office/powerpoint/2010/main" val="290210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113225F8-C9D7-4056-9319-B2D742116F95}" type="datetimeFigureOut">
              <a:rPr lang="de-AT" smtClean="0"/>
              <a:t>01.03.2017</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6BE54ED0-5AEA-4BB4-BF36-4BB5182A9C48}" type="slidenum">
              <a:rPr lang="de-AT" smtClean="0"/>
              <a:t>‹Nr.›</a:t>
            </a:fld>
            <a:endParaRPr lang="de-AT"/>
          </a:p>
        </p:txBody>
      </p:sp>
    </p:spTree>
    <p:extLst>
      <p:ext uri="{BB962C8B-B14F-4D97-AF65-F5344CB8AC3E}">
        <p14:creationId xmlns:p14="http://schemas.microsoft.com/office/powerpoint/2010/main" val="60694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225F8-C9D7-4056-9319-B2D742116F95}" type="datetimeFigureOut">
              <a:rPr lang="de-AT" smtClean="0"/>
              <a:t>01.03.2017</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54ED0-5AEA-4BB4-BF36-4BB5182A9C48}" type="slidenum">
              <a:rPr lang="de-AT" smtClean="0"/>
              <a:t>‹Nr.›</a:t>
            </a:fld>
            <a:endParaRPr lang="de-AT"/>
          </a:p>
        </p:txBody>
      </p:sp>
    </p:spTree>
    <p:extLst>
      <p:ext uri="{BB962C8B-B14F-4D97-AF65-F5344CB8AC3E}">
        <p14:creationId xmlns:p14="http://schemas.microsoft.com/office/powerpoint/2010/main" val="4118848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kija.ktn.gv.at/" TargetMode="External"/><Relationship Id="rId4" Type="http://schemas.openxmlformats.org/officeDocument/2006/relationships/hyperlink" Target="mailto:kija@ktn.gv.a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kija.ktn.gv.at/" TargetMode="External"/><Relationship Id="rId4" Type="http://schemas.openxmlformats.org/officeDocument/2006/relationships/hyperlink" Target="mailto:kija@ktn.gv.a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gewaltinfo.at/recht/mitteilungspflicht/" TargetMode="Externa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netzwerk-kinderschutz-msh.de/_media/A_02_FachWissen/InfoMaterialien/KWG-AH-MSH:8a_AH-0-05_KWG-RisikoEinschaetzung-Arbeitshilfen_KOMPLETT.pdf" TargetMode="External"/><Relationship Id="rId4" Type="http://schemas.openxmlformats.org/officeDocument/2006/relationships/hyperlink" Target="http://www.gewaltinfo.at/uploads/pdf/hilfefinden/KVJS_KiWo_Skala.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49080"/>
            <a:ext cx="3296478" cy="262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7"/>
          <p:cNvSpPr/>
          <p:nvPr/>
        </p:nvSpPr>
        <p:spPr>
          <a:xfrm>
            <a:off x="0" y="4000457"/>
            <a:ext cx="9144000" cy="215900"/>
          </a:xfrm>
          <a:prstGeom prst="rect">
            <a:avLst/>
          </a:prstGeom>
          <a:solidFill>
            <a:srgbClr val="FFD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el 1"/>
          <p:cNvSpPr txBox="1">
            <a:spLocks/>
          </p:cNvSpPr>
          <p:nvPr/>
        </p:nvSpPr>
        <p:spPr>
          <a:xfrm>
            <a:off x="1" y="0"/>
            <a:ext cx="9144000" cy="4005064"/>
          </a:xfrm>
          <a:prstGeom prst="rect">
            <a:avLst/>
          </a:prstGeom>
          <a:solidFill>
            <a:schemeClr val="accent1"/>
          </a:solidFill>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de-AT" sz="2900" b="1" dirty="0" smtClean="0">
              <a:solidFill>
                <a:schemeClr val="bg2">
                  <a:lumMod val="25000"/>
                </a:schemeClr>
              </a:solidFill>
              <a:latin typeface="Bell MT" panose="02020503060305020303" pitchFamily="18" charset="0"/>
            </a:endParaRPr>
          </a:p>
          <a:p>
            <a:endParaRPr lang="de-DE" sz="2900" b="1" dirty="0">
              <a:solidFill>
                <a:schemeClr val="bg2">
                  <a:lumMod val="25000"/>
                </a:schemeClr>
              </a:solidFill>
              <a:latin typeface="Bell MT" panose="02020503060305020303" pitchFamily="18" charset="0"/>
            </a:endParaRPr>
          </a:p>
          <a:p>
            <a:r>
              <a:rPr lang="de-DE" b="1" dirty="0" smtClean="0">
                <a:solidFill>
                  <a:schemeClr val="bg2">
                    <a:lumMod val="25000"/>
                  </a:schemeClr>
                </a:solidFill>
                <a:latin typeface="Bell MT" panose="02020503060305020303" pitchFamily="18" charset="0"/>
              </a:rPr>
              <a:t>Kindeswohlgefährdung</a:t>
            </a:r>
          </a:p>
          <a:p>
            <a:r>
              <a:rPr lang="de-AT" b="1" dirty="0" smtClean="0">
                <a:solidFill>
                  <a:schemeClr val="bg2">
                    <a:lumMod val="25000"/>
                  </a:schemeClr>
                </a:solidFill>
                <a:latin typeface="Bell MT" panose="02020503060305020303" pitchFamily="18" charset="0"/>
              </a:rPr>
              <a:t>Mitteilungspflicht</a:t>
            </a:r>
          </a:p>
          <a:p>
            <a:r>
              <a:rPr lang="de-AT" b="1" dirty="0" smtClean="0">
                <a:solidFill>
                  <a:schemeClr val="bg2">
                    <a:lumMod val="25000"/>
                  </a:schemeClr>
                </a:solidFill>
                <a:latin typeface="Bell MT" panose="02020503060305020303" pitchFamily="18" charset="0"/>
              </a:rPr>
              <a:t>Kinderschutz</a:t>
            </a:r>
            <a:endParaRPr lang="de-DE" b="1" dirty="0" smtClean="0">
              <a:solidFill>
                <a:schemeClr val="bg2">
                  <a:lumMod val="25000"/>
                </a:schemeClr>
              </a:solidFill>
              <a:latin typeface="Bell MT" panose="02020503060305020303" pitchFamily="18" charset="0"/>
            </a:endParaRPr>
          </a:p>
          <a:p>
            <a:endParaRPr lang="de-AT" sz="1800" b="1" dirty="0" smtClean="0">
              <a:solidFill>
                <a:schemeClr val="bg2">
                  <a:lumMod val="25000"/>
                </a:schemeClr>
              </a:solidFill>
              <a:latin typeface="Bell MT" panose="02020503060305020303" pitchFamily="18" charset="0"/>
            </a:endParaRPr>
          </a:p>
          <a:p>
            <a:endParaRPr lang="de-AT" sz="1800" b="1" dirty="0" smtClean="0">
              <a:solidFill>
                <a:schemeClr val="bg2">
                  <a:lumMod val="25000"/>
                </a:schemeClr>
              </a:solidFill>
              <a:latin typeface="Bell MT" panose="02020503060305020303" pitchFamily="18" charset="0"/>
            </a:endParaRPr>
          </a:p>
          <a:p>
            <a:r>
              <a:rPr lang="de-AT" sz="2700" b="1" dirty="0" smtClean="0">
                <a:solidFill>
                  <a:schemeClr val="bg2">
                    <a:lumMod val="50000"/>
                  </a:schemeClr>
                </a:solidFill>
                <a:latin typeface="Bell MT" panose="02020503060305020303" pitchFamily="18" charset="0"/>
              </a:rPr>
              <a:t>Vorgehen, Pflichten, Chancen - Schwierigkeiten</a:t>
            </a:r>
            <a:endParaRPr lang="de-AT" sz="2700" b="1" dirty="0">
              <a:solidFill>
                <a:schemeClr val="bg2">
                  <a:lumMod val="50000"/>
                </a:schemeClr>
              </a:solidFill>
              <a:latin typeface="Bell MT" panose="02020503060305020303" pitchFamily="18" charset="0"/>
            </a:endParaRPr>
          </a:p>
        </p:txBody>
      </p:sp>
      <p:sp>
        <p:nvSpPr>
          <p:cNvPr id="3" name="Textfeld 2"/>
          <p:cNvSpPr txBox="1"/>
          <p:nvPr/>
        </p:nvSpPr>
        <p:spPr>
          <a:xfrm>
            <a:off x="3995936" y="4869160"/>
            <a:ext cx="5148064" cy="2031325"/>
          </a:xfrm>
          <a:prstGeom prst="rect">
            <a:avLst/>
          </a:prstGeom>
          <a:noFill/>
        </p:spPr>
        <p:txBody>
          <a:bodyPr wrap="square" rtlCol="0">
            <a:spAutoFit/>
          </a:bodyPr>
          <a:lstStyle/>
          <a:p>
            <a:pPr algn="r"/>
            <a:r>
              <a:rPr lang="de-AT" dirty="0" smtClean="0">
                <a:latin typeface="Bell MT" panose="02020503060305020303" pitchFamily="18" charset="0"/>
              </a:rPr>
              <a:t>Im Rahmen der IBB-Fachtagung </a:t>
            </a:r>
          </a:p>
          <a:p>
            <a:pPr algn="r"/>
            <a:r>
              <a:rPr lang="de-AT" dirty="0" smtClean="0">
                <a:latin typeface="Bell MT" panose="02020503060305020303" pitchFamily="18" charset="0"/>
              </a:rPr>
              <a:t>„Quo </a:t>
            </a:r>
            <a:r>
              <a:rPr lang="de-AT" dirty="0" err="1" smtClean="0">
                <a:latin typeface="Bell MT" panose="02020503060305020303" pitchFamily="18" charset="0"/>
              </a:rPr>
              <a:t>vadis</a:t>
            </a:r>
            <a:r>
              <a:rPr lang="de-AT" dirty="0" smtClean="0">
                <a:latin typeface="Bell MT" panose="02020503060305020303" pitchFamily="18" charset="0"/>
              </a:rPr>
              <a:t>, Elementarpädagogik? vom 04. 03.2017</a:t>
            </a:r>
          </a:p>
          <a:p>
            <a:pPr algn="r"/>
            <a:r>
              <a:rPr lang="de-AT" dirty="0" smtClean="0">
                <a:latin typeface="Bell MT" panose="02020503060305020303" pitchFamily="18" charset="0"/>
              </a:rPr>
              <a:t>Ansprechpartner:</a:t>
            </a:r>
            <a:endParaRPr lang="de-AT" dirty="0">
              <a:latin typeface="Bell MT" panose="02020503060305020303" pitchFamily="18" charset="0"/>
            </a:endParaRPr>
          </a:p>
          <a:p>
            <a:pPr algn="r"/>
            <a:r>
              <a:rPr lang="de-AT" dirty="0" smtClean="0">
                <a:latin typeface="Bell MT" panose="02020503060305020303" pitchFamily="18" charset="0"/>
              </a:rPr>
              <a:t>Mag</a:t>
            </a:r>
            <a:r>
              <a:rPr lang="de-AT" dirty="0">
                <a:latin typeface="Bell MT" panose="02020503060305020303" pitchFamily="18" charset="0"/>
              </a:rPr>
              <a:t>. (FH) Raphael Schmid</a:t>
            </a:r>
          </a:p>
          <a:p>
            <a:pPr algn="r"/>
            <a:r>
              <a:rPr lang="de-AT" dirty="0">
                <a:latin typeface="Bell MT" panose="02020503060305020303" pitchFamily="18" charset="0"/>
              </a:rPr>
              <a:t>Tel.: 050536 – </a:t>
            </a:r>
            <a:r>
              <a:rPr lang="de-AT" dirty="0" smtClean="0">
                <a:latin typeface="Bell MT" panose="02020503060305020303" pitchFamily="18" charset="0"/>
              </a:rPr>
              <a:t>57132</a:t>
            </a:r>
            <a:endParaRPr lang="de-AT" dirty="0">
              <a:latin typeface="Bell MT" panose="02020503060305020303" pitchFamily="18" charset="0"/>
            </a:endParaRPr>
          </a:p>
          <a:p>
            <a:pPr algn="r"/>
            <a:r>
              <a:rPr lang="de-AT" dirty="0">
                <a:latin typeface="Bell MT" panose="02020503060305020303" pitchFamily="18" charset="0"/>
              </a:rPr>
              <a:t>Email: </a:t>
            </a:r>
            <a:r>
              <a:rPr lang="de-AT" dirty="0">
                <a:latin typeface="Bell MT" panose="02020503060305020303" pitchFamily="18" charset="0"/>
                <a:hlinkClick r:id="rId4"/>
              </a:rPr>
              <a:t>kija@ktn.gv.at</a:t>
            </a:r>
            <a:endParaRPr lang="de-AT" dirty="0">
              <a:latin typeface="Bell MT" panose="02020503060305020303" pitchFamily="18" charset="0"/>
            </a:endParaRPr>
          </a:p>
          <a:p>
            <a:pPr algn="r"/>
            <a:r>
              <a:rPr lang="de-AT" dirty="0">
                <a:latin typeface="Bell MT" panose="02020503060305020303" pitchFamily="18" charset="0"/>
                <a:hlinkClick r:id="rId5"/>
              </a:rPr>
              <a:t>www.kija.ktn.gv.at</a:t>
            </a:r>
            <a:endParaRPr lang="de-DE" dirty="0">
              <a:latin typeface="Bell MT" panose="02020503060305020303" pitchFamily="18" charset="0"/>
            </a:endParaRPr>
          </a:p>
        </p:txBody>
      </p:sp>
      <p:pic>
        <p:nvPicPr>
          <p:cNvPr id="6" name="Picture 2" descr="W:\kija\LOGOs\logo-4c-LandKärnte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0484" y="6597352"/>
            <a:ext cx="1883034" cy="21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704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052736"/>
          </a:xfrm>
          <a:solidFill>
            <a:schemeClr val="accent1"/>
          </a:solidFill>
        </p:spPr>
        <p:txBody>
          <a:bodyPr>
            <a:normAutofit fontScale="90000"/>
          </a:bodyPr>
          <a:lstStyle/>
          <a:p>
            <a:pPr algn="l"/>
            <a:r>
              <a:rPr lang="de-DE" sz="3200" dirty="0">
                <a:solidFill>
                  <a:schemeClr val="bg2">
                    <a:lumMod val="25000"/>
                  </a:schemeClr>
                </a:solidFill>
                <a:latin typeface="Bell MT" panose="02020503060305020303" pitchFamily="18" charset="0"/>
              </a:rPr>
              <a:t>5</a:t>
            </a:r>
            <a:r>
              <a:rPr lang="de-DE" sz="3200" dirty="0" smtClean="0">
                <a:solidFill>
                  <a:schemeClr val="bg2">
                    <a:lumMod val="25000"/>
                  </a:schemeClr>
                </a:solidFill>
                <a:latin typeface="Bell MT" panose="02020503060305020303" pitchFamily="18" charset="0"/>
              </a:rPr>
              <a:t>. Von der Pflicht zur (schwierigen) Kür </a:t>
            </a:r>
            <a:br>
              <a:rPr lang="de-DE" sz="3200" dirty="0" smtClean="0">
                <a:solidFill>
                  <a:schemeClr val="bg2">
                    <a:lumMod val="25000"/>
                  </a:schemeClr>
                </a:solidFill>
                <a:latin typeface="Bell MT" panose="02020503060305020303" pitchFamily="18" charset="0"/>
              </a:rPr>
            </a:br>
            <a:r>
              <a:rPr lang="de-DE" sz="3200" dirty="0" smtClean="0">
                <a:solidFill>
                  <a:schemeClr val="bg2">
                    <a:lumMod val="25000"/>
                  </a:schemeClr>
                </a:solidFill>
                <a:latin typeface="Bell MT" panose="02020503060305020303" pitchFamily="18" charset="0"/>
              </a:rPr>
              <a:t>     im Kinderschutz</a:t>
            </a:r>
            <a:endParaRPr lang="de-AT" sz="3200" dirty="0">
              <a:solidFill>
                <a:schemeClr val="bg2">
                  <a:lumMod val="25000"/>
                </a:schemeClr>
              </a:solidFill>
              <a:latin typeface="Bell MT" panose="02020503060305020303" pitchFamily="18" charset="0"/>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328"/>
          <a:stretch/>
        </p:blipFill>
        <p:spPr bwMode="auto">
          <a:xfrm>
            <a:off x="7668344" y="-1"/>
            <a:ext cx="1481750" cy="105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W:\kija\LOGOs\logo-4c-LandKärnt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6710936"/>
            <a:ext cx="1173560" cy="13455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323528" y="1340768"/>
            <a:ext cx="8640960" cy="5355312"/>
          </a:xfrm>
          <a:prstGeom prst="rect">
            <a:avLst/>
          </a:prstGeom>
          <a:solidFill>
            <a:schemeClr val="bg1"/>
          </a:solidFill>
        </p:spPr>
        <p:txBody>
          <a:bodyPr wrap="square" rtlCol="0">
            <a:spAutoFit/>
          </a:bodyPr>
          <a:lstStyle/>
          <a:p>
            <a:pPr marL="285750" indent="-285750">
              <a:buFont typeface="Wingdings"/>
              <a:buChar char="à"/>
            </a:pPr>
            <a:r>
              <a:rPr lang="de-AT" b="1" dirty="0" smtClean="0">
                <a:sym typeface="Wingdings" panose="05000000000000000000" pitchFamily="2" charset="2"/>
              </a:rPr>
              <a:t>Wichtigkeit und großes Potenzial „früher Wahrnehmungen der Fachkräfte zu vagen, diffusen Risikokonstellationen auf Seiten </a:t>
            </a:r>
            <a:r>
              <a:rPr lang="de-AT" b="1" dirty="0">
                <a:sym typeface="Wingdings" panose="05000000000000000000" pitchFamily="2" charset="2"/>
              </a:rPr>
              <a:t>der Familien“ </a:t>
            </a:r>
            <a:r>
              <a:rPr lang="de-AT" b="1" dirty="0" smtClean="0">
                <a:sym typeface="Wingdings" panose="05000000000000000000" pitchFamily="2" charset="2"/>
              </a:rPr>
              <a:t>= ungutes, vages Bauchgefühl</a:t>
            </a:r>
          </a:p>
          <a:p>
            <a:endParaRPr lang="de-AT" dirty="0" smtClean="0">
              <a:sym typeface="Wingdings" panose="05000000000000000000" pitchFamily="2" charset="2"/>
            </a:endParaRPr>
          </a:p>
          <a:p>
            <a:r>
              <a:rPr lang="de-AT" b="1" dirty="0" smtClean="0">
                <a:sym typeface="Wingdings" panose="05000000000000000000" pitchFamily="2" charset="2"/>
              </a:rPr>
              <a:t>Weil: </a:t>
            </a:r>
            <a:r>
              <a:rPr lang="de-AT" dirty="0" smtClean="0">
                <a:sym typeface="Wingdings" panose="05000000000000000000" pitchFamily="2" charset="2"/>
              </a:rPr>
              <a:t>je früher ein Andocken an das psychosoziale Hilfesystem passieren kann, </a:t>
            </a:r>
          </a:p>
          <a:p>
            <a:pPr marL="285750" indent="-285750">
              <a:buFontTx/>
              <a:buChar char="-"/>
            </a:pPr>
            <a:r>
              <a:rPr lang="de-AT" dirty="0" smtClean="0">
                <a:sym typeface="Wingdings" panose="05000000000000000000" pitchFamily="2" charset="2"/>
              </a:rPr>
              <a:t>umso eher befindet man sich noch nicht in einer hoch </a:t>
            </a:r>
            <a:r>
              <a:rPr lang="de-AT" dirty="0" err="1" smtClean="0">
                <a:sym typeface="Wingdings" panose="05000000000000000000" pitchFamily="2" charset="2"/>
              </a:rPr>
              <a:t>eskalativen</a:t>
            </a:r>
            <a:r>
              <a:rPr lang="de-AT" dirty="0" smtClean="0">
                <a:sym typeface="Wingdings" panose="05000000000000000000" pitchFamily="2" charset="2"/>
              </a:rPr>
              <a:t> Lebenssituation auf Seiten der Familien,</a:t>
            </a:r>
          </a:p>
          <a:p>
            <a:pPr marL="285750" indent="-285750">
              <a:buFontTx/>
              <a:buChar char="-"/>
            </a:pPr>
            <a:r>
              <a:rPr lang="de-AT" dirty="0" smtClean="0">
                <a:sym typeface="Wingdings" panose="05000000000000000000" pitchFamily="2" charset="2"/>
              </a:rPr>
              <a:t>umso besser kann das Jugendamt als Unterstützung bietende und nicht hoch-invasiv einwirkende Stelle auftreten und auch wahrgenommen werden,</a:t>
            </a:r>
          </a:p>
          <a:p>
            <a:pPr marL="285750" indent="-285750">
              <a:buFontTx/>
              <a:buChar char="-"/>
            </a:pPr>
            <a:r>
              <a:rPr lang="de-AT" dirty="0" smtClean="0">
                <a:sym typeface="Wingdings" panose="05000000000000000000" pitchFamily="2" charset="2"/>
              </a:rPr>
              <a:t>umso leichter kann sich die Familie auf Unterstützung und Hilfe einlassen,</a:t>
            </a:r>
          </a:p>
          <a:p>
            <a:pPr marL="285750" indent="-285750">
              <a:buFontTx/>
              <a:buChar char="-"/>
            </a:pPr>
            <a:r>
              <a:rPr lang="de-AT" u="sng" dirty="0" smtClean="0">
                <a:sym typeface="Wingdings" panose="05000000000000000000" pitchFamily="2" charset="2"/>
              </a:rPr>
              <a:t>umso wahrscheinlicher und wirkungsvoller kann Kinderschutz im Sinne der Abwendung von Kindeswohlgefährdung passieren.</a:t>
            </a:r>
          </a:p>
          <a:p>
            <a:pPr marL="285750" indent="-285750">
              <a:buFontTx/>
              <a:buChar char="-"/>
            </a:pPr>
            <a:endParaRPr lang="de-AT" u="sng" dirty="0">
              <a:sym typeface="Wingdings" panose="05000000000000000000" pitchFamily="2" charset="2"/>
            </a:endParaRPr>
          </a:p>
          <a:p>
            <a:r>
              <a:rPr lang="de-AT" b="1" dirty="0" smtClean="0">
                <a:sym typeface="Wingdings" panose="05000000000000000000" pitchFamily="2" charset="2"/>
              </a:rPr>
              <a:t>Aber: </a:t>
            </a:r>
            <a:r>
              <a:rPr lang="de-AT" dirty="0" smtClean="0">
                <a:sym typeface="Wingdings" panose="05000000000000000000" pitchFamily="2" charset="2"/>
              </a:rPr>
              <a:t>hierfür braucht es ein </a:t>
            </a:r>
          </a:p>
          <a:p>
            <a:pPr marL="285750" indent="-285750">
              <a:buFontTx/>
              <a:buChar char="-"/>
            </a:pPr>
            <a:r>
              <a:rPr lang="de-AT" dirty="0" smtClean="0">
                <a:sym typeface="Wingdings" panose="05000000000000000000" pitchFamily="2" charset="2"/>
              </a:rPr>
              <a:t>gutes Vertrauensverhältnis und offenes Gesprächsklima zwischen Betreuungseinrichtung und Eltern,</a:t>
            </a:r>
          </a:p>
          <a:p>
            <a:pPr marL="285750" indent="-285750">
              <a:buFontTx/>
              <a:buChar char="-"/>
            </a:pPr>
            <a:r>
              <a:rPr lang="de-AT" dirty="0">
                <a:sym typeface="Wingdings" panose="05000000000000000000" pitchFamily="2" charset="2"/>
              </a:rPr>
              <a:t>e</a:t>
            </a:r>
            <a:r>
              <a:rPr lang="de-AT" dirty="0" smtClean="0">
                <a:sym typeface="Wingdings" panose="05000000000000000000" pitchFamily="2" charset="2"/>
              </a:rPr>
              <a:t>inen sensibel agierenden KJHT der partnerschaftlich mit der Betreuungseinrichtung eine gemeinsame Strategie im Sinne des Kindes und auch der Familie entwickelt und auch gewillt ist (und die Ressourcen hat) proaktiv, präventiv, beratend und unterstützend aufzutreten, anstatt reaktiv und autoritär.</a:t>
            </a:r>
            <a:endParaRPr lang="de-DE" dirty="0"/>
          </a:p>
        </p:txBody>
      </p:sp>
      <p:sp>
        <p:nvSpPr>
          <p:cNvPr id="7" name="Rectangle 7"/>
          <p:cNvSpPr/>
          <p:nvPr/>
        </p:nvSpPr>
        <p:spPr>
          <a:xfrm>
            <a:off x="0" y="1052736"/>
            <a:ext cx="9144000" cy="215900"/>
          </a:xfrm>
          <a:prstGeom prst="rect">
            <a:avLst/>
          </a:prstGeom>
          <a:solidFill>
            <a:srgbClr val="FFD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42656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fade">
                                      <p:cBhvr>
                                        <p:cTn id="43"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49080"/>
            <a:ext cx="3296478" cy="262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7"/>
          <p:cNvSpPr/>
          <p:nvPr/>
        </p:nvSpPr>
        <p:spPr>
          <a:xfrm>
            <a:off x="0" y="4000457"/>
            <a:ext cx="9144000" cy="215900"/>
          </a:xfrm>
          <a:prstGeom prst="rect">
            <a:avLst/>
          </a:prstGeom>
          <a:solidFill>
            <a:srgbClr val="FFD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el 1"/>
          <p:cNvSpPr txBox="1">
            <a:spLocks/>
          </p:cNvSpPr>
          <p:nvPr/>
        </p:nvSpPr>
        <p:spPr>
          <a:xfrm>
            <a:off x="1" y="0"/>
            <a:ext cx="9144000" cy="4005064"/>
          </a:xfrm>
          <a:prstGeom prst="rect">
            <a:avLst/>
          </a:prstGeom>
          <a:solidFill>
            <a:schemeClr val="accent1"/>
          </a:solidFill>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de-AT" sz="2900" b="1" dirty="0" smtClean="0">
              <a:solidFill>
                <a:schemeClr val="bg2">
                  <a:lumMod val="25000"/>
                </a:schemeClr>
              </a:solidFill>
              <a:latin typeface="Bell MT" panose="02020503060305020303" pitchFamily="18" charset="0"/>
            </a:endParaRPr>
          </a:p>
          <a:p>
            <a:endParaRPr lang="de-DE" sz="2900" b="1" dirty="0">
              <a:solidFill>
                <a:schemeClr val="bg2">
                  <a:lumMod val="25000"/>
                </a:schemeClr>
              </a:solidFill>
              <a:latin typeface="Bell MT" panose="02020503060305020303" pitchFamily="18" charset="0"/>
            </a:endParaRPr>
          </a:p>
        </p:txBody>
      </p:sp>
      <p:sp>
        <p:nvSpPr>
          <p:cNvPr id="3" name="Textfeld 2"/>
          <p:cNvSpPr txBox="1"/>
          <p:nvPr/>
        </p:nvSpPr>
        <p:spPr>
          <a:xfrm>
            <a:off x="3995936" y="4869160"/>
            <a:ext cx="5148064" cy="2031325"/>
          </a:xfrm>
          <a:prstGeom prst="rect">
            <a:avLst/>
          </a:prstGeom>
          <a:noFill/>
        </p:spPr>
        <p:txBody>
          <a:bodyPr wrap="square" rtlCol="0">
            <a:spAutoFit/>
          </a:bodyPr>
          <a:lstStyle/>
          <a:p>
            <a:pPr algn="r"/>
            <a:r>
              <a:rPr lang="de-AT" dirty="0" smtClean="0">
                <a:latin typeface="Bell MT" panose="02020503060305020303" pitchFamily="18" charset="0"/>
              </a:rPr>
              <a:t>Im Rahmen der IBB-Fachtagung </a:t>
            </a:r>
          </a:p>
          <a:p>
            <a:pPr algn="r"/>
            <a:r>
              <a:rPr lang="de-AT" dirty="0" smtClean="0">
                <a:latin typeface="Bell MT" panose="02020503060305020303" pitchFamily="18" charset="0"/>
              </a:rPr>
              <a:t>„Quo </a:t>
            </a:r>
            <a:r>
              <a:rPr lang="de-AT" dirty="0" err="1" smtClean="0">
                <a:latin typeface="Bell MT" panose="02020503060305020303" pitchFamily="18" charset="0"/>
              </a:rPr>
              <a:t>vadis</a:t>
            </a:r>
            <a:r>
              <a:rPr lang="de-AT" dirty="0" smtClean="0">
                <a:latin typeface="Bell MT" panose="02020503060305020303" pitchFamily="18" charset="0"/>
              </a:rPr>
              <a:t>, Elementarpädagogik? vom 04. 03.2017</a:t>
            </a:r>
          </a:p>
          <a:p>
            <a:pPr algn="r"/>
            <a:r>
              <a:rPr lang="de-AT" dirty="0" smtClean="0">
                <a:latin typeface="Bell MT" panose="02020503060305020303" pitchFamily="18" charset="0"/>
              </a:rPr>
              <a:t>Ansprechpartner:</a:t>
            </a:r>
            <a:endParaRPr lang="de-AT" dirty="0">
              <a:latin typeface="Bell MT" panose="02020503060305020303" pitchFamily="18" charset="0"/>
            </a:endParaRPr>
          </a:p>
          <a:p>
            <a:pPr algn="r"/>
            <a:r>
              <a:rPr lang="de-AT" dirty="0" smtClean="0">
                <a:latin typeface="Bell MT" panose="02020503060305020303" pitchFamily="18" charset="0"/>
              </a:rPr>
              <a:t>Mag</a:t>
            </a:r>
            <a:r>
              <a:rPr lang="de-AT" dirty="0">
                <a:latin typeface="Bell MT" panose="02020503060305020303" pitchFamily="18" charset="0"/>
              </a:rPr>
              <a:t>. (FH) Raphael Schmid</a:t>
            </a:r>
          </a:p>
          <a:p>
            <a:pPr algn="r"/>
            <a:r>
              <a:rPr lang="de-AT" dirty="0">
                <a:latin typeface="Bell MT" panose="02020503060305020303" pitchFamily="18" charset="0"/>
              </a:rPr>
              <a:t>Tel.: 050536 – </a:t>
            </a:r>
            <a:r>
              <a:rPr lang="de-AT" dirty="0" smtClean="0">
                <a:latin typeface="Bell MT" panose="02020503060305020303" pitchFamily="18" charset="0"/>
              </a:rPr>
              <a:t>57132</a:t>
            </a:r>
            <a:endParaRPr lang="de-AT" dirty="0">
              <a:latin typeface="Bell MT" panose="02020503060305020303" pitchFamily="18" charset="0"/>
            </a:endParaRPr>
          </a:p>
          <a:p>
            <a:pPr algn="r"/>
            <a:r>
              <a:rPr lang="de-AT" dirty="0">
                <a:latin typeface="Bell MT" panose="02020503060305020303" pitchFamily="18" charset="0"/>
              </a:rPr>
              <a:t>Email: </a:t>
            </a:r>
            <a:r>
              <a:rPr lang="de-AT" dirty="0">
                <a:latin typeface="Bell MT" panose="02020503060305020303" pitchFamily="18" charset="0"/>
                <a:hlinkClick r:id="rId4"/>
              </a:rPr>
              <a:t>kija@ktn.gv.at</a:t>
            </a:r>
            <a:endParaRPr lang="de-AT" dirty="0">
              <a:latin typeface="Bell MT" panose="02020503060305020303" pitchFamily="18" charset="0"/>
            </a:endParaRPr>
          </a:p>
          <a:p>
            <a:pPr algn="r"/>
            <a:r>
              <a:rPr lang="de-AT" dirty="0">
                <a:latin typeface="Bell MT" panose="02020503060305020303" pitchFamily="18" charset="0"/>
                <a:hlinkClick r:id="rId5"/>
              </a:rPr>
              <a:t>www.kija.ktn.gv.at</a:t>
            </a:r>
            <a:endParaRPr lang="de-DE" dirty="0">
              <a:latin typeface="Bell MT" panose="02020503060305020303" pitchFamily="18" charset="0"/>
            </a:endParaRPr>
          </a:p>
        </p:txBody>
      </p:sp>
      <p:pic>
        <p:nvPicPr>
          <p:cNvPr id="6" name="Picture 2" descr="W:\kija\LOGOs\logo-4c-LandKärnte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0484" y="6597352"/>
            <a:ext cx="1883034" cy="215900"/>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p:cNvSpPr txBox="1">
            <a:spLocks/>
          </p:cNvSpPr>
          <p:nvPr/>
        </p:nvSpPr>
        <p:spPr>
          <a:xfrm>
            <a:off x="1547664" y="617240"/>
            <a:ext cx="5791200" cy="13716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chemeClr val="bg2">
                    <a:lumMod val="50000"/>
                  </a:schemeClr>
                </a:solidFill>
                <a:latin typeface="+mn-lt"/>
              </a:rPr>
              <a:t>Danke für Ihre Aufmerksamkeit!</a:t>
            </a:r>
            <a:endParaRPr lang="de-DE" dirty="0">
              <a:solidFill>
                <a:schemeClr val="bg2">
                  <a:lumMod val="50000"/>
                </a:schemeClr>
              </a:solidFill>
              <a:latin typeface="+mn-lt"/>
            </a:endParaRPr>
          </a:p>
        </p:txBody>
      </p:sp>
      <p:pic>
        <p:nvPicPr>
          <p:cNvPr id="9" name="Inhaltsplatzhalter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59832" y="2787607"/>
            <a:ext cx="3209925" cy="1428750"/>
          </a:xfrm>
          <a:prstGeom prst="rect">
            <a:avLst/>
          </a:prstGeom>
        </p:spPr>
      </p:pic>
    </p:spTree>
    <p:extLst>
      <p:ext uri="{BB962C8B-B14F-4D97-AF65-F5344CB8AC3E}">
        <p14:creationId xmlns:p14="http://schemas.microsoft.com/office/powerpoint/2010/main" val="1951546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6697337" y="4293096"/>
            <a:ext cx="2555183" cy="2221532"/>
            <a:chOff x="92943" y="4591845"/>
            <a:chExt cx="2555183" cy="2221532"/>
          </a:xfrm>
        </p:grpSpPr>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92943" y="4591845"/>
              <a:ext cx="2457688" cy="2221532"/>
            </a:xfrm>
            <a:prstGeom prst="rect">
              <a:avLst/>
            </a:prstGeom>
            <a:noFill/>
            <a:ln>
              <a:noFill/>
            </a:ln>
          </p:spPr>
        </p:pic>
        <p:sp>
          <p:nvSpPr>
            <p:cNvPr id="11" name="Ellipse 10"/>
            <p:cNvSpPr/>
            <p:nvPr/>
          </p:nvSpPr>
          <p:spPr>
            <a:xfrm>
              <a:off x="1774733" y="5896889"/>
              <a:ext cx="698715" cy="751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2"/>
            <p:cNvSpPr txBox="1">
              <a:spLocks noChangeArrowheads="1"/>
            </p:cNvSpPr>
            <p:nvPr/>
          </p:nvSpPr>
          <p:spPr bwMode="auto">
            <a:xfrm>
              <a:off x="1559431" y="5985758"/>
              <a:ext cx="1088695" cy="819348"/>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de-AT" sz="800" b="1" i="1" dirty="0" smtClean="0">
                  <a:solidFill>
                    <a:schemeClr val="bg2">
                      <a:lumMod val="50000"/>
                    </a:schemeClr>
                  </a:solidFill>
                  <a:effectLst/>
                  <a:latin typeface="Cambria"/>
                  <a:ea typeface="Times New Roman"/>
                  <a:cs typeface="Times New Roman"/>
                </a:rPr>
                <a:t>Wir nehmen</a:t>
              </a:r>
            </a:p>
            <a:p>
              <a:pPr algn="ctr">
                <a:lnSpc>
                  <a:spcPct val="115000"/>
                </a:lnSpc>
                <a:spcAft>
                  <a:spcPts val="0"/>
                </a:spcAft>
              </a:pPr>
              <a:r>
                <a:rPr lang="de-AT" sz="800" b="1" i="1" dirty="0" smtClean="0">
                  <a:solidFill>
                    <a:schemeClr val="bg2">
                      <a:lumMod val="50000"/>
                    </a:schemeClr>
                  </a:solidFill>
                  <a:latin typeface="Cambria"/>
                  <a:ea typeface="Times New Roman"/>
                  <a:cs typeface="Times New Roman"/>
                </a:rPr>
                <a:t>Kinderrechte </a:t>
              </a:r>
            </a:p>
            <a:p>
              <a:pPr algn="ctr">
                <a:lnSpc>
                  <a:spcPct val="115000"/>
                </a:lnSpc>
                <a:spcAft>
                  <a:spcPts val="0"/>
                </a:spcAft>
              </a:pPr>
              <a:r>
                <a:rPr lang="de-AT" sz="800" b="1" i="1" dirty="0" smtClean="0">
                  <a:solidFill>
                    <a:schemeClr val="bg2">
                      <a:lumMod val="50000"/>
                    </a:schemeClr>
                  </a:solidFill>
                  <a:latin typeface="Cambria"/>
                  <a:ea typeface="Times New Roman"/>
                  <a:cs typeface="Times New Roman"/>
                </a:rPr>
                <a:t>in die Pflicht!</a:t>
              </a:r>
              <a:endParaRPr lang="de-DE" sz="200" i="1" dirty="0">
                <a:solidFill>
                  <a:schemeClr val="bg2">
                    <a:lumMod val="50000"/>
                  </a:schemeClr>
                </a:solidFill>
                <a:effectLst/>
                <a:latin typeface="Cambria"/>
                <a:ea typeface="Times New Roman"/>
                <a:cs typeface="Times New Roman"/>
              </a:endParaRPr>
            </a:p>
          </p:txBody>
        </p:sp>
      </p:grpSp>
      <p:sp>
        <p:nvSpPr>
          <p:cNvPr id="2" name="Titel 1"/>
          <p:cNvSpPr>
            <a:spLocks noGrp="1"/>
          </p:cNvSpPr>
          <p:nvPr>
            <p:ph type="title"/>
          </p:nvPr>
        </p:nvSpPr>
        <p:spPr>
          <a:xfrm>
            <a:off x="0" y="0"/>
            <a:ext cx="9144000" cy="1052736"/>
          </a:xfrm>
          <a:solidFill>
            <a:schemeClr val="accent1"/>
          </a:solidFill>
        </p:spPr>
        <p:txBody>
          <a:bodyPr/>
          <a:lstStyle/>
          <a:p>
            <a:pPr algn="l"/>
            <a:r>
              <a:rPr lang="de-DE" dirty="0">
                <a:solidFill>
                  <a:schemeClr val="bg2">
                    <a:lumMod val="25000"/>
                  </a:schemeClr>
                </a:solidFill>
                <a:latin typeface="Bell MT" panose="02020503060305020303" pitchFamily="18" charset="0"/>
              </a:rPr>
              <a:t>0</a:t>
            </a:r>
            <a:r>
              <a:rPr lang="de-DE" dirty="0" smtClean="0">
                <a:solidFill>
                  <a:schemeClr val="bg2">
                    <a:lumMod val="25000"/>
                  </a:schemeClr>
                </a:solidFill>
                <a:latin typeface="Bell MT" panose="02020503060305020303" pitchFamily="18" charset="0"/>
              </a:rPr>
              <a:t>. Begrüßung, Übersicht</a:t>
            </a:r>
            <a:endParaRPr lang="de-AT" dirty="0">
              <a:solidFill>
                <a:schemeClr val="bg2">
                  <a:lumMod val="25000"/>
                </a:schemeClr>
              </a:solidFill>
              <a:latin typeface="Bell MT" panose="02020503060305020303" pitchFamily="18" charset="0"/>
            </a:endParaRPr>
          </a:p>
        </p:txBody>
      </p:sp>
      <p:pic>
        <p:nvPicPr>
          <p:cNvPr id="2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328"/>
          <a:stretch/>
        </p:blipFill>
        <p:spPr bwMode="auto">
          <a:xfrm>
            <a:off x="7668344" y="-1"/>
            <a:ext cx="1481750" cy="1046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feld 21"/>
          <p:cNvSpPr txBox="1"/>
          <p:nvPr/>
        </p:nvSpPr>
        <p:spPr>
          <a:xfrm>
            <a:off x="6095" y="1721314"/>
            <a:ext cx="9143999" cy="4302460"/>
          </a:xfrm>
          <a:prstGeom prst="rect">
            <a:avLst/>
          </a:prstGeom>
          <a:noFill/>
        </p:spPr>
        <p:txBody>
          <a:bodyPr wrap="square" rtlCol="0">
            <a:spAutoFit/>
          </a:bodyPr>
          <a:lstStyle/>
          <a:p>
            <a:pPr marL="342900" indent="-342900">
              <a:lnSpc>
                <a:spcPct val="114000"/>
              </a:lnSpc>
              <a:buFont typeface="Arial" panose="020B0604020202020204" pitchFamily="34" charset="0"/>
              <a:buChar char="•"/>
            </a:pPr>
            <a:r>
              <a:rPr lang="de-AT" sz="2400" b="1" dirty="0" smtClean="0"/>
              <a:t>Blitzlicht auf die Kinder- und Jugendanwaltschaft Kärnten</a:t>
            </a:r>
          </a:p>
          <a:p>
            <a:pPr marL="342900" indent="-342900">
              <a:lnSpc>
                <a:spcPct val="114000"/>
              </a:lnSpc>
              <a:buFont typeface="Arial" panose="020B0604020202020204" pitchFamily="34" charset="0"/>
              <a:buChar char="•"/>
            </a:pPr>
            <a:r>
              <a:rPr lang="de-AT" sz="2400" b="1" dirty="0"/>
              <a:t>§ 37 B-KJHG Mitteilungspflicht an den Kinder- und Jugendhilfeträger</a:t>
            </a:r>
          </a:p>
          <a:p>
            <a:pPr>
              <a:lnSpc>
                <a:spcPct val="114000"/>
              </a:lnSpc>
            </a:pPr>
            <a:r>
              <a:rPr lang="de-AT" sz="2400" b="1" dirty="0"/>
              <a:t> </a:t>
            </a:r>
            <a:r>
              <a:rPr lang="de-AT" sz="2400" b="1" dirty="0" smtClean="0"/>
              <a:t>   + Begriffsklärung Kindeswohlgefährdung</a:t>
            </a:r>
          </a:p>
          <a:p>
            <a:pPr marL="342900" indent="-342900">
              <a:lnSpc>
                <a:spcPct val="114000"/>
              </a:lnSpc>
              <a:buFont typeface="Arial" panose="020B0604020202020204" pitchFamily="34" charset="0"/>
              <a:buChar char="•"/>
            </a:pPr>
            <a:r>
              <a:rPr lang="de-AT" sz="2400" b="1" dirty="0" smtClean="0"/>
              <a:t>Input zu Erarbeitung-Strukturierung-Verarbeitung eigener fachlicher Wahrnehmungen zum Kindeswohl</a:t>
            </a:r>
            <a:endParaRPr lang="de-AT" sz="2400" dirty="0" smtClean="0"/>
          </a:p>
          <a:p>
            <a:pPr marL="342900" indent="-342900">
              <a:lnSpc>
                <a:spcPct val="114000"/>
              </a:lnSpc>
              <a:buFont typeface="Arial" panose="020B0604020202020204" pitchFamily="34" charset="0"/>
              <a:buChar char="•"/>
            </a:pPr>
            <a:r>
              <a:rPr lang="de-AT" sz="2400" b="1" dirty="0" smtClean="0"/>
              <a:t>Was passiert (IST/SOLL) nach der Gefährdungsmitteilung?</a:t>
            </a:r>
            <a:endParaRPr lang="de-AT" sz="2400" b="1" dirty="0"/>
          </a:p>
          <a:p>
            <a:pPr marL="342900" indent="-342900">
              <a:lnSpc>
                <a:spcPct val="114000"/>
              </a:lnSpc>
              <a:buFont typeface="Arial" panose="020B0604020202020204" pitchFamily="34" charset="0"/>
              <a:buChar char="•"/>
            </a:pPr>
            <a:r>
              <a:rPr lang="de-AT" sz="2400" b="1" dirty="0" smtClean="0"/>
              <a:t>Von der Pflicht zur Kür im Kinderschutz: </a:t>
            </a:r>
            <a:br>
              <a:rPr lang="de-AT" sz="2400" b="1" dirty="0" smtClean="0"/>
            </a:br>
            <a:r>
              <a:rPr lang="de-AT" sz="2400" b="1" dirty="0" smtClean="0"/>
              <a:t>Balanceakt im frühen Wahrnehmen von Risiko-</a:t>
            </a:r>
            <a:br>
              <a:rPr lang="de-AT" sz="2400" b="1" dirty="0" smtClean="0"/>
            </a:br>
            <a:r>
              <a:rPr lang="de-AT" sz="2400" b="1" dirty="0" err="1" smtClean="0"/>
              <a:t>konstellationen</a:t>
            </a:r>
            <a:r>
              <a:rPr lang="de-AT" sz="2400" dirty="0" smtClean="0"/>
              <a:t>			</a:t>
            </a:r>
          </a:p>
          <a:p>
            <a:pPr>
              <a:lnSpc>
                <a:spcPct val="114000"/>
              </a:lnSpc>
            </a:pPr>
            <a:r>
              <a:rPr lang="de-AT" sz="2400" b="1" dirty="0" smtClean="0"/>
              <a:t>				</a:t>
            </a:r>
            <a:endParaRPr lang="de-DE" sz="2400" dirty="0"/>
          </a:p>
        </p:txBody>
      </p:sp>
      <p:pic>
        <p:nvPicPr>
          <p:cNvPr id="6" name="Picture 2" descr="W:\kija\LOGOs\logo-4c-LandKärnte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376" y="6710936"/>
            <a:ext cx="1173560" cy="13455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7"/>
          <p:cNvSpPr/>
          <p:nvPr/>
        </p:nvSpPr>
        <p:spPr>
          <a:xfrm>
            <a:off x="0" y="1046602"/>
            <a:ext cx="9144000" cy="215900"/>
          </a:xfrm>
          <a:prstGeom prst="rect">
            <a:avLst/>
          </a:prstGeom>
          <a:solidFill>
            <a:srgbClr val="FFD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87176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079974"/>
          </a:xfrm>
          <a:solidFill>
            <a:schemeClr val="accent1"/>
          </a:solidFill>
        </p:spPr>
        <p:txBody>
          <a:bodyPr>
            <a:normAutofit/>
          </a:bodyPr>
          <a:lstStyle/>
          <a:p>
            <a:pPr algn="l"/>
            <a:r>
              <a:rPr lang="de-DE" sz="3200" dirty="0" smtClean="0">
                <a:solidFill>
                  <a:schemeClr val="bg2">
                    <a:lumMod val="25000"/>
                  </a:schemeClr>
                </a:solidFill>
                <a:latin typeface="Bell MT" panose="02020503060305020303" pitchFamily="18" charset="0"/>
              </a:rPr>
              <a:t>1. Kinder- und Jugendanwaltschaft Kärnten</a:t>
            </a:r>
            <a:endParaRPr lang="de-AT" sz="3200" dirty="0">
              <a:solidFill>
                <a:schemeClr val="bg2">
                  <a:lumMod val="25000"/>
                </a:schemeClr>
              </a:solidFill>
              <a:latin typeface="Bell MT" panose="02020503060305020303" pitchFamily="18" charset="0"/>
            </a:endParaRPr>
          </a:p>
        </p:txBody>
      </p:sp>
      <p:pic>
        <p:nvPicPr>
          <p:cNvPr id="2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328"/>
          <a:stretch/>
        </p:blipFill>
        <p:spPr bwMode="auto">
          <a:xfrm>
            <a:off x="7668344" y="-1"/>
            <a:ext cx="1481750" cy="1046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W:\kija\LOGOs\logo-4c-LandKärnt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6710936"/>
            <a:ext cx="1173560" cy="1345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p:nvPr/>
        </p:nvSpPr>
        <p:spPr>
          <a:xfrm>
            <a:off x="0" y="1046602"/>
            <a:ext cx="9144000" cy="215900"/>
          </a:xfrm>
          <a:prstGeom prst="rect">
            <a:avLst/>
          </a:prstGeom>
          <a:solidFill>
            <a:srgbClr val="FFD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feld 6"/>
          <p:cNvSpPr txBox="1"/>
          <p:nvPr/>
        </p:nvSpPr>
        <p:spPr>
          <a:xfrm>
            <a:off x="323528" y="1495812"/>
            <a:ext cx="8496944" cy="5324535"/>
          </a:xfrm>
          <a:prstGeom prst="rect">
            <a:avLst/>
          </a:prstGeom>
          <a:noFill/>
        </p:spPr>
        <p:txBody>
          <a:bodyPr wrap="square" rtlCol="0">
            <a:spAutoFit/>
          </a:bodyPr>
          <a:lstStyle/>
          <a:p>
            <a:pPr algn="ctr"/>
            <a:r>
              <a:rPr lang="de-DE" b="1" u="sng" dirty="0" smtClean="0">
                <a:solidFill>
                  <a:schemeClr val="tx2">
                    <a:lumMod val="75000"/>
                  </a:schemeClr>
                </a:solidFill>
              </a:rPr>
              <a:t>Weisungsfreie </a:t>
            </a:r>
            <a:r>
              <a:rPr lang="de-DE" b="1" u="sng" dirty="0" err="1" smtClean="0">
                <a:solidFill>
                  <a:schemeClr val="tx2">
                    <a:lumMod val="75000"/>
                  </a:schemeClr>
                </a:solidFill>
              </a:rPr>
              <a:t>Ombudsstelle</a:t>
            </a:r>
            <a:r>
              <a:rPr lang="de-DE" u="sng" dirty="0" smtClean="0">
                <a:solidFill>
                  <a:schemeClr val="tx2">
                    <a:lumMod val="75000"/>
                  </a:schemeClr>
                </a:solidFill>
              </a:rPr>
              <a:t> </a:t>
            </a:r>
            <a:r>
              <a:rPr lang="de-DE" u="sng" dirty="0"/>
              <a:t>zur Wahrung der besonderen Interessen von Kindern und </a:t>
            </a:r>
            <a:r>
              <a:rPr lang="de-DE" u="sng" dirty="0" smtClean="0"/>
              <a:t>Jugendlichen</a:t>
            </a:r>
          </a:p>
          <a:p>
            <a:endParaRPr lang="de-AT" dirty="0"/>
          </a:p>
          <a:p>
            <a:pPr marL="285750" indent="-285750">
              <a:buFontTx/>
              <a:buChar char="-"/>
            </a:pPr>
            <a:r>
              <a:rPr lang="de-AT" dirty="0" smtClean="0"/>
              <a:t>Beratung, Begleitung, Vermittlung in Einzelfällen</a:t>
            </a:r>
          </a:p>
          <a:p>
            <a:pPr marL="285750" indent="-285750">
              <a:buFontTx/>
              <a:buChar char="-"/>
            </a:pPr>
            <a:r>
              <a:rPr lang="de-AT" dirty="0" smtClean="0"/>
              <a:t>Beobachtungs- und Mängelfeststellungsfunktion im Sinne der bestmöglichen Wahrung kindlicher Interessen und Bedürfnisse (besondere Befugnisse)</a:t>
            </a:r>
          </a:p>
          <a:p>
            <a:pPr marL="285750" indent="-285750">
              <a:buFontTx/>
              <a:buChar char="-"/>
            </a:pPr>
            <a:r>
              <a:rPr lang="de-AT" dirty="0" smtClean="0"/>
              <a:t>in diesem Sinne: Impulsgeber für Weiterentwicklungen</a:t>
            </a:r>
            <a:endParaRPr lang="de-DE" dirty="0"/>
          </a:p>
          <a:p>
            <a:endParaRPr lang="de-AT" dirty="0" smtClean="0"/>
          </a:p>
          <a:p>
            <a:endParaRPr lang="de-DE" dirty="0"/>
          </a:p>
          <a:p>
            <a:r>
              <a:rPr lang="de-DE" sz="1600" dirty="0"/>
              <a:t>Mag. </a:t>
            </a:r>
            <a:r>
              <a:rPr lang="de-DE" sz="1600" dirty="0" err="1"/>
              <a:t>iur</a:t>
            </a:r>
            <a:r>
              <a:rPr lang="de-DE" sz="1600" dirty="0"/>
              <a:t>. Astrid Liebhauser</a:t>
            </a:r>
          </a:p>
          <a:p>
            <a:r>
              <a:rPr lang="de-DE" sz="1600" dirty="0"/>
              <a:t>Mag. (FH) Raphael Schmid </a:t>
            </a:r>
          </a:p>
          <a:p>
            <a:r>
              <a:rPr lang="de-DE" sz="1600" dirty="0" err="1"/>
              <a:t>MMag.phil</a:t>
            </a:r>
            <a:r>
              <a:rPr lang="de-DE" sz="1600" dirty="0"/>
              <a:t> Romana Bürger</a:t>
            </a:r>
          </a:p>
          <a:p>
            <a:r>
              <a:rPr lang="de-DE" sz="1600" dirty="0" smtClean="0"/>
              <a:t>Eva </a:t>
            </a:r>
            <a:r>
              <a:rPr lang="de-DE" sz="1600" dirty="0" err="1"/>
              <a:t>Trampitsch</a:t>
            </a:r>
            <a:endParaRPr lang="de-DE" sz="1600" dirty="0"/>
          </a:p>
          <a:p>
            <a:r>
              <a:rPr lang="de-DE" sz="1600" dirty="0" err="1"/>
              <a:t>Mag.iur</a:t>
            </a:r>
            <a:r>
              <a:rPr lang="de-DE" sz="1600" dirty="0"/>
              <a:t> Barbara Fuchs(</a:t>
            </a:r>
            <a:r>
              <a:rPr lang="de-DE" sz="1600" dirty="0" err="1"/>
              <a:t>dzt</a:t>
            </a:r>
            <a:r>
              <a:rPr lang="de-DE" sz="1600" dirty="0"/>
              <a:t> Karenz)</a:t>
            </a:r>
          </a:p>
          <a:p>
            <a:endParaRPr lang="de-DE" sz="1600" dirty="0"/>
          </a:p>
          <a:p>
            <a:r>
              <a:rPr lang="de-DE" sz="1600" dirty="0" err="1"/>
              <a:t>e-Mail</a:t>
            </a:r>
            <a:r>
              <a:rPr lang="de-DE" sz="1600" dirty="0"/>
              <a:t>: </a:t>
            </a:r>
            <a:r>
              <a:rPr lang="de-DE" sz="1600" b="1" dirty="0">
                <a:solidFill>
                  <a:srgbClr val="C00000"/>
                </a:solidFill>
              </a:rPr>
              <a:t>kija@ktn.gv.at</a:t>
            </a:r>
          </a:p>
          <a:p>
            <a:r>
              <a:rPr lang="de-DE" sz="1600" b="1" dirty="0"/>
              <a:t>T: </a:t>
            </a:r>
            <a:r>
              <a:rPr lang="de-DE" sz="1600" b="1" dirty="0">
                <a:solidFill>
                  <a:srgbClr val="C00000"/>
                </a:solidFill>
              </a:rPr>
              <a:t>050</a:t>
            </a:r>
            <a:r>
              <a:rPr lang="de-DE" sz="1600" b="1" dirty="0"/>
              <a:t> </a:t>
            </a:r>
            <a:r>
              <a:rPr lang="de-DE" sz="1600" b="1" dirty="0" smtClean="0">
                <a:solidFill>
                  <a:srgbClr val="C00000"/>
                </a:solidFill>
              </a:rPr>
              <a:t>536-57132</a:t>
            </a:r>
            <a:endParaRPr lang="de-DE" sz="1600" b="1" dirty="0">
              <a:solidFill>
                <a:srgbClr val="C00000"/>
              </a:solidFill>
            </a:endParaRPr>
          </a:p>
          <a:p>
            <a:r>
              <a:rPr lang="de-DE" sz="1600" b="1" dirty="0"/>
              <a:t>Homepage: </a:t>
            </a:r>
            <a:r>
              <a:rPr lang="de-DE" sz="1600" b="1" dirty="0">
                <a:solidFill>
                  <a:srgbClr val="C00000"/>
                </a:solidFill>
              </a:rPr>
              <a:t>www.kija.ktn.gv.at</a:t>
            </a:r>
          </a:p>
          <a:p>
            <a:r>
              <a:rPr lang="de-DE" sz="1600" b="1" dirty="0"/>
              <a:t>Adresse</a:t>
            </a:r>
            <a:r>
              <a:rPr lang="de-DE" sz="1600" b="1" dirty="0">
                <a:solidFill>
                  <a:schemeClr val="bg2">
                    <a:lumMod val="50000"/>
                  </a:schemeClr>
                </a:solidFill>
              </a:rPr>
              <a:t>: </a:t>
            </a:r>
            <a:r>
              <a:rPr lang="de-DE" sz="1600" b="1" dirty="0">
                <a:solidFill>
                  <a:srgbClr val="0070C0"/>
                </a:solidFill>
              </a:rPr>
              <a:t>Haus der </a:t>
            </a:r>
            <a:r>
              <a:rPr lang="de-DE" sz="1600" b="1" dirty="0" err="1">
                <a:solidFill>
                  <a:srgbClr val="0070C0"/>
                </a:solidFill>
              </a:rPr>
              <a:t>Anwaltschaften</a:t>
            </a:r>
            <a:r>
              <a:rPr lang="de-DE" sz="1600" b="1" dirty="0">
                <a:solidFill>
                  <a:srgbClr val="0070C0"/>
                </a:solidFill>
              </a:rPr>
              <a:t>, </a:t>
            </a:r>
            <a:r>
              <a:rPr lang="de-DE" sz="1600" b="1" dirty="0" err="1">
                <a:solidFill>
                  <a:srgbClr val="0070C0"/>
                </a:solidFill>
              </a:rPr>
              <a:t>Völkermarkter</a:t>
            </a:r>
            <a:r>
              <a:rPr lang="de-DE" sz="1600" b="1" dirty="0">
                <a:solidFill>
                  <a:srgbClr val="0070C0"/>
                </a:solidFill>
              </a:rPr>
              <a:t> Ring 31, 9020 Klagenfurt am WS</a:t>
            </a:r>
          </a:p>
          <a:p>
            <a:endParaRPr lang="de-DE" dirty="0"/>
          </a:p>
        </p:txBody>
      </p:sp>
    </p:spTree>
    <p:extLst>
      <p:ext uri="{BB962C8B-B14F-4D97-AF65-F5344CB8AC3E}">
        <p14:creationId xmlns:p14="http://schemas.microsoft.com/office/powerpoint/2010/main" val="483804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079974"/>
          </a:xfrm>
          <a:solidFill>
            <a:schemeClr val="accent1"/>
          </a:solidFill>
        </p:spPr>
        <p:txBody>
          <a:bodyPr>
            <a:normAutofit/>
          </a:bodyPr>
          <a:lstStyle/>
          <a:p>
            <a:pPr algn="l"/>
            <a:r>
              <a:rPr lang="de-DE" sz="3200" dirty="0">
                <a:solidFill>
                  <a:schemeClr val="bg2">
                    <a:lumMod val="25000"/>
                  </a:schemeClr>
                </a:solidFill>
                <a:latin typeface="Bell MT" panose="02020503060305020303" pitchFamily="18" charset="0"/>
              </a:rPr>
              <a:t>2</a:t>
            </a:r>
            <a:r>
              <a:rPr lang="de-DE" sz="3200" dirty="0" smtClean="0">
                <a:solidFill>
                  <a:schemeClr val="bg2">
                    <a:lumMod val="25000"/>
                  </a:schemeClr>
                </a:solidFill>
                <a:latin typeface="Bell MT" panose="02020503060305020303" pitchFamily="18" charset="0"/>
              </a:rPr>
              <a:t>. Gefährdungsmitteilung </a:t>
            </a:r>
            <a:br>
              <a:rPr lang="de-DE" sz="3200" dirty="0" smtClean="0">
                <a:solidFill>
                  <a:schemeClr val="bg2">
                    <a:lumMod val="25000"/>
                  </a:schemeClr>
                </a:solidFill>
                <a:latin typeface="Bell MT" panose="02020503060305020303" pitchFamily="18" charset="0"/>
              </a:rPr>
            </a:br>
            <a:r>
              <a:rPr lang="de-DE" sz="3200" dirty="0" smtClean="0">
                <a:solidFill>
                  <a:schemeClr val="bg2">
                    <a:lumMod val="25000"/>
                  </a:schemeClr>
                </a:solidFill>
                <a:latin typeface="Bell MT" panose="02020503060305020303" pitchFamily="18" charset="0"/>
              </a:rPr>
              <a:t>   §37 Bundes- Kinder- und Jugendhilfegesetz</a:t>
            </a:r>
            <a:endParaRPr lang="de-AT" sz="3200" dirty="0">
              <a:solidFill>
                <a:schemeClr val="bg2">
                  <a:lumMod val="25000"/>
                </a:schemeClr>
              </a:solidFill>
              <a:latin typeface="Bell MT" panose="02020503060305020303" pitchFamily="18" charset="0"/>
            </a:endParaRPr>
          </a:p>
        </p:txBody>
      </p:sp>
      <p:pic>
        <p:nvPicPr>
          <p:cNvPr id="2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328"/>
          <a:stretch/>
        </p:blipFill>
        <p:spPr bwMode="auto">
          <a:xfrm>
            <a:off x="7668344" y="-1"/>
            <a:ext cx="1481750" cy="1046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W:\kija\LOGOs\logo-4c-LandKärnt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6710936"/>
            <a:ext cx="1173560" cy="1345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p:nvPr/>
        </p:nvSpPr>
        <p:spPr>
          <a:xfrm>
            <a:off x="0" y="1046602"/>
            <a:ext cx="9144000" cy="215900"/>
          </a:xfrm>
          <a:prstGeom prst="rect">
            <a:avLst/>
          </a:prstGeom>
          <a:solidFill>
            <a:srgbClr val="FFD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hteck 7"/>
          <p:cNvSpPr/>
          <p:nvPr/>
        </p:nvSpPr>
        <p:spPr>
          <a:xfrm>
            <a:off x="179512" y="1443840"/>
            <a:ext cx="8878416" cy="5386090"/>
          </a:xfrm>
          <a:prstGeom prst="rect">
            <a:avLst/>
          </a:prstGeom>
        </p:spPr>
        <p:txBody>
          <a:bodyPr wrap="square">
            <a:spAutoFit/>
          </a:bodyPr>
          <a:lstStyle/>
          <a:p>
            <a:r>
              <a:rPr lang="de-DE" sz="2200" b="1" dirty="0" smtClean="0"/>
              <a:t>§37 B-KJHG (seit 01.05.2013):    			   </a:t>
            </a:r>
            <a:r>
              <a:rPr lang="de-DE" sz="1000" dirty="0" smtClean="0"/>
              <a:t>(leicht abrufbar unter www.ris.bka.gv.at)</a:t>
            </a:r>
          </a:p>
          <a:p>
            <a:r>
              <a:rPr lang="de-DE" sz="2200" b="1" dirty="0" smtClean="0"/>
              <a:t>Mitteilungen bei Verdacht der Kindeswohlgefährdung (≠ ANZEIGE)</a:t>
            </a:r>
          </a:p>
          <a:p>
            <a:endParaRPr lang="de-AT" sz="2200" dirty="0" smtClean="0"/>
          </a:p>
          <a:p>
            <a:r>
              <a:rPr lang="de-AT" sz="2200" b="1" dirty="0" smtClean="0"/>
              <a:t>Wer?:  </a:t>
            </a:r>
          </a:p>
          <a:p>
            <a:endParaRPr lang="de-AT" sz="2200" i="1" dirty="0" smtClean="0"/>
          </a:p>
          <a:p>
            <a:r>
              <a:rPr lang="de-AT" sz="2200" i="1" dirty="0" smtClean="0"/>
              <a:t>Mitteilen darf/kann jeder!</a:t>
            </a:r>
            <a:r>
              <a:rPr lang="de-AT" sz="2200" dirty="0" smtClean="0"/>
              <a:t> </a:t>
            </a:r>
          </a:p>
          <a:p>
            <a:endParaRPr lang="de-AT" sz="2200" dirty="0" smtClean="0"/>
          </a:p>
          <a:p>
            <a:r>
              <a:rPr lang="de-AT" sz="2200" u="sng" dirty="0" smtClean="0"/>
              <a:t>Mitteilungspflicht:</a:t>
            </a:r>
            <a:r>
              <a:rPr lang="de-AT" sz="2200" dirty="0" smtClean="0"/>
              <a:t> Berufsgruppen und Institutionen die mit Kindern/Jugendlichen arbeiten, so auch neben vielen anderen (Gerichte, Gesundheitsberufe, psychosoziale Beratungsstellen, …):</a:t>
            </a:r>
          </a:p>
          <a:p>
            <a:r>
              <a:rPr lang="de-AT" sz="2200" dirty="0" smtClean="0"/>
              <a:t>„</a:t>
            </a:r>
            <a:r>
              <a:rPr lang="de-AT" sz="2200" b="1" dirty="0" smtClean="0"/>
              <a:t>Einrichtungen </a:t>
            </a:r>
            <a:r>
              <a:rPr lang="de-AT" sz="2200" b="1" dirty="0"/>
              <a:t>zur Betreuung oder zum Unterricht</a:t>
            </a:r>
            <a:r>
              <a:rPr lang="de-AT" sz="2200" dirty="0"/>
              <a:t> von Kindern und </a:t>
            </a:r>
            <a:r>
              <a:rPr lang="de-AT" sz="2200" dirty="0" smtClean="0"/>
              <a:t>Jugendlichen“ (z.B. Kindergärten, Krabbelgruppen, Horte, Tagesmütter/-väter…)</a:t>
            </a:r>
          </a:p>
          <a:p>
            <a:endParaRPr lang="de-AT" sz="2200" dirty="0"/>
          </a:p>
          <a:p>
            <a:endParaRPr lang="de-AT" sz="1400" dirty="0" smtClean="0"/>
          </a:p>
          <a:p>
            <a:r>
              <a:rPr lang="de-AT" dirty="0" smtClean="0"/>
              <a:t>Wer meldet konkret?: Organisationsintern festzulegen -&gt; Hierarchieebenen durchaus nutzen!</a:t>
            </a:r>
            <a:endParaRPr lang="de-DE" dirty="0"/>
          </a:p>
        </p:txBody>
      </p:sp>
    </p:spTree>
    <p:extLst>
      <p:ext uri="{BB962C8B-B14F-4D97-AF65-F5344CB8AC3E}">
        <p14:creationId xmlns:p14="http://schemas.microsoft.com/office/powerpoint/2010/main" val="3430659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079974"/>
          </a:xfrm>
          <a:solidFill>
            <a:schemeClr val="accent1"/>
          </a:solidFill>
        </p:spPr>
        <p:txBody>
          <a:bodyPr>
            <a:normAutofit/>
          </a:bodyPr>
          <a:lstStyle/>
          <a:p>
            <a:pPr algn="l"/>
            <a:r>
              <a:rPr lang="de-DE" sz="3200" dirty="0">
                <a:solidFill>
                  <a:schemeClr val="bg2">
                    <a:lumMod val="25000"/>
                  </a:schemeClr>
                </a:solidFill>
                <a:latin typeface="Bell MT" panose="02020503060305020303" pitchFamily="18" charset="0"/>
              </a:rPr>
              <a:t>2</a:t>
            </a:r>
            <a:r>
              <a:rPr lang="de-DE" sz="3200" dirty="0" smtClean="0">
                <a:solidFill>
                  <a:schemeClr val="bg2">
                    <a:lumMod val="25000"/>
                  </a:schemeClr>
                </a:solidFill>
                <a:latin typeface="Bell MT" panose="02020503060305020303" pitchFamily="18" charset="0"/>
              </a:rPr>
              <a:t>. Gefährdungsmitteilung </a:t>
            </a:r>
            <a:br>
              <a:rPr lang="de-DE" sz="3200" dirty="0" smtClean="0">
                <a:solidFill>
                  <a:schemeClr val="bg2">
                    <a:lumMod val="25000"/>
                  </a:schemeClr>
                </a:solidFill>
                <a:latin typeface="Bell MT" panose="02020503060305020303" pitchFamily="18" charset="0"/>
              </a:rPr>
            </a:br>
            <a:r>
              <a:rPr lang="de-DE" sz="3200" dirty="0" smtClean="0">
                <a:solidFill>
                  <a:schemeClr val="bg2">
                    <a:lumMod val="25000"/>
                  </a:schemeClr>
                </a:solidFill>
                <a:latin typeface="Bell MT" panose="02020503060305020303" pitchFamily="18" charset="0"/>
              </a:rPr>
              <a:t>   §37 Bundes- Kinder- und Jugendhilfegesetz</a:t>
            </a:r>
            <a:endParaRPr lang="de-AT" sz="3200" dirty="0">
              <a:solidFill>
                <a:schemeClr val="bg2">
                  <a:lumMod val="25000"/>
                </a:schemeClr>
              </a:solidFill>
              <a:latin typeface="Bell MT" panose="02020503060305020303" pitchFamily="18" charset="0"/>
            </a:endParaRPr>
          </a:p>
        </p:txBody>
      </p:sp>
      <p:pic>
        <p:nvPicPr>
          <p:cNvPr id="2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328"/>
          <a:stretch/>
        </p:blipFill>
        <p:spPr bwMode="auto">
          <a:xfrm>
            <a:off x="7668344" y="-1"/>
            <a:ext cx="1481750" cy="1046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W:\kija\LOGOs\logo-4c-LandKärnt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6710936"/>
            <a:ext cx="1173560" cy="1345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p:nvPr/>
        </p:nvSpPr>
        <p:spPr>
          <a:xfrm>
            <a:off x="0" y="1046602"/>
            <a:ext cx="9144000" cy="215900"/>
          </a:xfrm>
          <a:prstGeom prst="rect">
            <a:avLst/>
          </a:prstGeom>
          <a:solidFill>
            <a:srgbClr val="FFD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hteck 7"/>
          <p:cNvSpPr/>
          <p:nvPr/>
        </p:nvSpPr>
        <p:spPr>
          <a:xfrm>
            <a:off x="179512" y="1443840"/>
            <a:ext cx="8878416" cy="5955476"/>
          </a:xfrm>
          <a:prstGeom prst="rect">
            <a:avLst/>
          </a:prstGeom>
        </p:spPr>
        <p:txBody>
          <a:bodyPr wrap="square">
            <a:spAutoFit/>
          </a:bodyPr>
          <a:lstStyle/>
          <a:p>
            <a:r>
              <a:rPr lang="de-AT" sz="2200" b="1" dirty="0" smtClean="0"/>
              <a:t>Wann besteht die Mitteilungs</a:t>
            </a:r>
            <a:r>
              <a:rPr lang="de-AT" sz="2200" b="1" u="sng" dirty="0" smtClean="0"/>
              <a:t>pflicht</a:t>
            </a:r>
            <a:r>
              <a:rPr lang="de-AT" sz="2200" b="1" dirty="0" smtClean="0"/>
              <a:t>?:  </a:t>
            </a:r>
          </a:p>
          <a:p>
            <a:endParaRPr lang="de-AT" sz="1200" i="1" dirty="0" smtClean="0"/>
          </a:p>
          <a:p>
            <a:pPr marL="355600" lvl="1" indent="-355600">
              <a:buFont typeface="Arial" panose="020B0604020202020204" pitchFamily="34" charset="0"/>
              <a:buChar char="•"/>
            </a:pPr>
            <a:r>
              <a:rPr lang="de-AT" dirty="0" smtClean="0"/>
              <a:t>Wenn </a:t>
            </a:r>
            <a:r>
              <a:rPr lang="de-AT" b="1" dirty="0"/>
              <a:t>begründeter Verdacht </a:t>
            </a:r>
            <a:r>
              <a:rPr lang="de-AT" dirty="0"/>
              <a:t>vorliegt, dass ein </a:t>
            </a:r>
            <a:r>
              <a:rPr lang="de-AT" b="1" dirty="0">
                <a:solidFill>
                  <a:schemeClr val="accent4">
                    <a:lumMod val="75000"/>
                  </a:schemeClr>
                </a:solidFill>
              </a:rPr>
              <a:t>konkretes Kind misshandelt, sexuell missbraucht, vernachlässigt </a:t>
            </a:r>
            <a:r>
              <a:rPr lang="de-AT" dirty="0" smtClean="0"/>
              <a:t>wird/wurde </a:t>
            </a:r>
            <a:r>
              <a:rPr lang="de-AT" dirty="0"/>
              <a:t>oder </a:t>
            </a:r>
            <a:r>
              <a:rPr lang="de-AT" b="1" dirty="0">
                <a:solidFill>
                  <a:schemeClr val="accent4">
                    <a:lumMod val="75000"/>
                  </a:schemeClr>
                </a:solidFill>
              </a:rPr>
              <a:t>sonst erheblich gefährdet </a:t>
            </a:r>
            <a:r>
              <a:rPr lang="de-AT" dirty="0"/>
              <a:t>ist (</a:t>
            </a:r>
            <a:r>
              <a:rPr lang="de-AT" dirty="0" err="1"/>
              <a:t>zb</a:t>
            </a:r>
            <a:r>
              <a:rPr lang="de-AT" dirty="0"/>
              <a:t> </a:t>
            </a:r>
            <a:r>
              <a:rPr lang="de-AT" dirty="0" smtClean="0"/>
              <a:t>Sucht-mittelmissbrauch d. Eltern; </a:t>
            </a:r>
            <a:r>
              <a:rPr lang="de-AT" dirty="0"/>
              <a:t>beharrliche Schulverweigerung; wiederholte </a:t>
            </a:r>
            <a:r>
              <a:rPr lang="de-AT" dirty="0" err="1"/>
              <a:t>Abgängigkeit</a:t>
            </a:r>
            <a:r>
              <a:rPr lang="de-AT" dirty="0"/>
              <a:t>),</a:t>
            </a:r>
          </a:p>
          <a:p>
            <a:pPr marL="355600" lvl="1" indent="-355600">
              <a:buFont typeface="Arial" panose="020B0604020202020204" pitchFamily="34" charset="0"/>
              <a:buChar char="•"/>
            </a:pPr>
            <a:r>
              <a:rPr lang="de-AT" dirty="0"/>
              <a:t>wenn </a:t>
            </a:r>
            <a:r>
              <a:rPr lang="de-AT" dirty="0" smtClean="0"/>
              <a:t>Gefährdung </a:t>
            </a:r>
            <a:r>
              <a:rPr lang="de-AT" dirty="0"/>
              <a:t>nicht </a:t>
            </a:r>
            <a:r>
              <a:rPr lang="de-AT" b="1" dirty="0">
                <a:solidFill>
                  <a:schemeClr val="accent4">
                    <a:lumMod val="75000"/>
                  </a:schemeClr>
                </a:solidFill>
              </a:rPr>
              <a:t>durch eigenes fachliches Tätigwerden abgewendet werden kann </a:t>
            </a:r>
          </a:p>
          <a:p>
            <a:pPr marL="355600" lvl="1" indent="-355600">
              <a:buFont typeface="Arial" panose="020B0604020202020204" pitchFamily="34" charset="0"/>
              <a:buChar char="•"/>
            </a:pPr>
            <a:r>
              <a:rPr lang="de-AT" dirty="0" smtClean="0"/>
              <a:t>und</a:t>
            </a:r>
            <a:r>
              <a:rPr lang="de-AT" b="1" dirty="0" smtClean="0">
                <a:solidFill>
                  <a:schemeClr val="accent4">
                    <a:lumMod val="75000"/>
                  </a:schemeClr>
                </a:solidFill>
              </a:rPr>
              <a:t> </a:t>
            </a:r>
            <a:r>
              <a:rPr lang="de-AT" dirty="0" smtClean="0"/>
              <a:t>die </a:t>
            </a:r>
            <a:r>
              <a:rPr lang="de-AT" dirty="0"/>
              <a:t>Wahrnehmung der Gefährdung im Rahmen der beruflichen Tätigkeit erfolgt</a:t>
            </a:r>
            <a:r>
              <a:rPr lang="de-AT" dirty="0" smtClean="0"/>
              <a:t>.</a:t>
            </a:r>
          </a:p>
          <a:p>
            <a:pPr marL="355600" lvl="1" indent="-355600">
              <a:buFont typeface="Arial" panose="020B0604020202020204" pitchFamily="34" charset="0"/>
              <a:buChar char="•"/>
            </a:pPr>
            <a:endParaRPr lang="de-AT" sz="1400" dirty="0"/>
          </a:p>
          <a:p>
            <a:r>
              <a:rPr lang="de-AT" b="1" dirty="0">
                <a:solidFill>
                  <a:srgbClr val="C00000"/>
                </a:solidFill>
              </a:rPr>
              <a:t>Begründeter Verdacht</a:t>
            </a:r>
            <a:r>
              <a:rPr lang="de-AT" b="1" dirty="0"/>
              <a:t>:</a:t>
            </a:r>
          </a:p>
          <a:p>
            <a:pPr marL="0" lvl="1"/>
            <a:r>
              <a:rPr lang="de-AT" dirty="0"/>
              <a:t>wenn konkrete – über  die Vermutung hinausgehende – Anhaltspunkte für die Gefährdung vorliegen </a:t>
            </a:r>
            <a:r>
              <a:rPr lang="de-AT" b="1" dirty="0"/>
              <a:t>und</a:t>
            </a:r>
            <a:r>
              <a:rPr lang="de-AT" dirty="0"/>
              <a:t> sich die Anhaltspunkte auf ein konkretes, namentlich bekanntes Kind beziehen.</a:t>
            </a:r>
          </a:p>
          <a:p>
            <a:pPr marL="0" lvl="1"/>
            <a:r>
              <a:rPr lang="de-AT" b="1" dirty="0"/>
              <a:t>Anhaltspunkte</a:t>
            </a:r>
            <a:r>
              <a:rPr lang="de-AT" dirty="0"/>
              <a:t> ergeben sich aus eigenen Wahrnehmungen, </a:t>
            </a:r>
            <a:r>
              <a:rPr lang="de-AT" dirty="0" smtClean="0"/>
              <a:t>Erzählungen des Kindes/ Jugendlichen &amp; </a:t>
            </a:r>
            <a:r>
              <a:rPr lang="de-AT" dirty="0"/>
              <a:t>fachliche Schlussfolgerungen. Längere Nachforschungen </a:t>
            </a:r>
            <a:r>
              <a:rPr lang="de-AT" dirty="0" smtClean="0"/>
              <a:t>nicht </a:t>
            </a:r>
            <a:r>
              <a:rPr lang="de-AT" dirty="0"/>
              <a:t>notwendig, einfaches </a:t>
            </a:r>
            <a:r>
              <a:rPr lang="de-AT" dirty="0" smtClean="0"/>
              <a:t>Nachfragen (Exkurs: generelle Wichtigkeit des „Tür-und-Angel-Gesprächs“) hingegen </a:t>
            </a:r>
            <a:r>
              <a:rPr lang="de-AT" dirty="0"/>
              <a:t>schon</a:t>
            </a:r>
            <a:r>
              <a:rPr lang="de-AT" dirty="0" smtClean="0"/>
              <a:t>.</a:t>
            </a:r>
          </a:p>
          <a:p>
            <a:pPr lvl="1"/>
            <a:endParaRPr lang="de-AT" sz="900" dirty="0"/>
          </a:p>
          <a:p>
            <a:pPr marL="0" lvl="1"/>
            <a:r>
              <a:rPr lang="de-AT" dirty="0"/>
              <a:t>Die Gefährdungsmitteilung ist </a:t>
            </a:r>
            <a:r>
              <a:rPr lang="de-AT" dirty="0" smtClean="0"/>
              <a:t>an den örtlich zuständigen KJHT </a:t>
            </a:r>
            <a:r>
              <a:rPr lang="de-AT" b="1" dirty="0" smtClean="0"/>
              <a:t>(Jugendamt) </a:t>
            </a:r>
            <a:r>
              <a:rPr lang="de-AT" dirty="0" smtClean="0"/>
              <a:t>zu </a:t>
            </a:r>
            <a:r>
              <a:rPr lang="de-AT" dirty="0"/>
              <a:t>erstatten, </a:t>
            </a:r>
            <a:r>
              <a:rPr lang="de-AT" b="1" dirty="0"/>
              <a:t>sobald die Einschätzung über Vorliegen eines konkreten Verdachts </a:t>
            </a:r>
            <a:r>
              <a:rPr lang="de-AT" dirty="0"/>
              <a:t>getroffen ist/nach Abschluss aller Untersuchungen, Erhebungen, fachlichen Beratungen etc.  und hat </a:t>
            </a:r>
            <a:r>
              <a:rPr lang="de-AT" b="1" dirty="0"/>
              <a:t>schriftlich</a:t>
            </a:r>
            <a:r>
              <a:rPr lang="de-AT" dirty="0"/>
              <a:t> zu erfolgen. („</a:t>
            </a:r>
            <a:r>
              <a:rPr lang="de-AT" b="1" dirty="0"/>
              <a:t>Unverzüglich</a:t>
            </a:r>
            <a:r>
              <a:rPr lang="de-AT" dirty="0"/>
              <a:t>“, d.h. ohne schuldhafte Verzögerung). </a:t>
            </a:r>
          </a:p>
          <a:p>
            <a:pPr lvl="1"/>
            <a:endParaRPr lang="de-AT" dirty="0"/>
          </a:p>
          <a:p>
            <a:pPr marL="0" lvl="1"/>
            <a:endParaRPr lang="de-AT" dirty="0"/>
          </a:p>
        </p:txBody>
      </p:sp>
    </p:spTree>
    <p:extLst>
      <p:ext uri="{BB962C8B-B14F-4D97-AF65-F5344CB8AC3E}">
        <p14:creationId xmlns:p14="http://schemas.microsoft.com/office/powerpoint/2010/main" val="425869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5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fade">
                                      <p:cBhvr>
                                        <p:cTn id="25" dur="500"/>
                                        <p:tgtEl>
                                          <p:spTgt spid="8">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500"/>
                                        <p:tgtEl>
                                          <p:spTgt spid="8">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fade">
                                      <p:cBhvr>
                                        <p:cTn id="31" dur="500"/>
                                        <p:tgtEl>
                                          <p:spTgt spid="8">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10" end="10"/>
                                            </p:txEl>
                                          </p:spTgt>
                                        </p:tgtEl>
                                        <p:attrNameLst>
                                          <p:attrName>style.visibility</p:attrName>
                                        </p:attrNameLst>
                                      </p:cBhvr>
                                      <p:to>
                                        <p:strVal val="visible"/>
                                      </p:to>
                                    </p:set>
                                    <p:animEffect transition="in" filter="fade">
                                      <p:cBhvr>
                                        <p:cTn id="36"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079974"/>
          </a:xfrm>
          <a:solidFill>
            <a:schemeClr val="accent1"/>
          </a:solidFill>
        </p:spPr>
        <p:txBody>
          <a:bodyPr>
            <a:normAutofit/>
          </a:bodyPr>
          <a:lstStyle/>
          <a:p>
            <a:pPr algn="l"/>
            <a:r>
              <a:rPr lang="de-DE" sz="3200" dirty="0">
                <a:solidFill>
                  <a:schemeClr val="bg2">
                    <a:lumMod val="25000"/>
                  </a:schemeClr>
                </a:solidFill>
                <a:latin typeface="Bell MT" panose="02020503060305020303" pitchFamily="18" charset="0"/>
              </a:rPr>
              <a:t>2</a:t>
            </a:r>
            <a:r>
              <a:rPr lang="de-DE" sz="3200" dirty="0" smtClean="0">
                <a:solidFill>
                  <a:schemeClr val="bg2">
                    <a:lumMod val="25000"/>
                  </a:schemeClr>
                </a:solidFill>
                <a:latin typeface="Bell MT" panose="02020503060305020303" pitchFamily="18" charset="0"/>
              </a:rPr>
              <a:t>. Gefährdungsmitteilung </a:t>
            </a:r>
            <a:br>
              <a:rPr lang="de-DE" sz="3200" dirty="0" smtClean="0">
                <a:solidFill>
                  <a:schemeClr val="bg2">
                    <a:lumMod val="25000"/>
                  </a:schemeClr>
                </a:solidFill>
                <a:latin typeface="Bell MT" panose="02020503060305020303" pitchFamily="18" charset="0"/>
              </a:rPr>
            </a:br>
            <a:r>
              <a:rPr lang="de-DE" sz="3200" dirty="0" smtClean="0">
                <a:solidFill>
                  <a:schemeClr val="bg2">
                    <a:lumMod val="25000"/>
                  </a:schemeClr>
                </a:solidFill>
                <a:latin typeface="Bell MT" panose="02020503060305020303" pitchFamily="18" charset="0"/>
              </a:rPr>
              <a:t>   §37 Bundes- Kinder- und Jugendhilfegesetz</a:t>
            </a:r>
            <a:endParaRPr lang="de-AT" sz="3200" dirty="0">
              <a:solidFill>
                <a:schemeClr val="bg2">
                  <a:lumMod val="25000"/>
                </a:schemeClr>
              </a:solidFill>
              <a:latin typeface="Bell MT" panose="02020503060305020303" pitchFamily="18" charset="0"/>
            </a:endParaRPr>
          </a:p>
        </p:txBody>
      </p:sp>
      <p:pic>
        <p:nvPicPr>
          <p:cNvPr id="2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328"/>
          <a:stretch/>
        </p:blipFill>
        <p:spPr bwMode="auto">
          <a:xfrm>
            <a:off x="7668344" y="-1"/>
            <a:ext cx="1481750" cy="1046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W:\kija\LOGOs\logo-4c-LandKärnt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6710936"/>
            <a:ext cx="1173560" cy="1345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p:nvPr/>
        </p:nvSpPr>
        <p:spPr>
          <a:xfrm>
            <a:off x="0" y="1046602"/>
            <a:ext cx="9144000" cy="215900"/>
          </a:xfrm>
          <a:prstGeom prst="rect">
            <a:avLst/>
          </a:prstGeom>
          <a:solidFill>
            <a:srgbClr val="FFD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hteck 7"/>
          <p:cNvSpPr/>
          <p:nvPr/>
        </p:nvSpPr>
        <p:spPr>
          <a:xfrm>
            <a:off x="107504" y="1443840"/>
            <a:ext cx="9022432" cy="4047262"/>
          </a:xfrm>
          <a:prstGeom prst="rect">
            <a:avLst/>
          </a:prstGeom>
        </p:spPr>
        <p:txBody>
          <a:bodyPr wrap="square">
            <a:spAutoFit/>
          </a:bodyPr>
          <a:lstStyle/>
          <a:p>
            <a:r>
              <a:rPr lang="de-AT" sz="2200" b="1" dirty="0" smtClean="0"/>
              <a:t>Inhalt der schriftlichen Gefährdungsmitteilung an das Jugendamt:  </a:t>
            </a:r>
          </a:p>
          <a:p>
            <a:endParaRPr lang="de-AT" sz="1200" i="1" dirty="0" smtClean="0"/>
          </a:p>
          <a:p>
            <a:pPr marL="742950" lvl="1" indent="-285750">
              <a:spcBef>
                <a:spcPts val="600"/>
              </a:spcBef>
              <a:buFont typeface="Arial" panose="020B0604020202020204" pitchFamily="34" charset="0"/>
              <a:buChar char="•"/>
            </a:pPr>
            <a:r>
              <a:rPr lang="de-AT" dirty="0" smtClean="0"/>
              <a:t>Anlassfall, Eigene </a:t>
            </a:r>
            <a:r>
              <a:rPr lang="de-AT" dirty="0"/>
              <a:t>Wahrnehmungen, Erzählungen Betroffener, Mitteilungen Dritter</a:t>
            </a:r>
          </a:p>
          <a:p>
            <a:pPr marL="742950" lvl="1" indent="-285750">
              <a:spcBef>
                <a:spcPts val="600"/>
              </a:spcBef>
              <a:buFont typeface="Arial" panose="020B0604020202020204" pitchFamily="34" charset="0"/>
              <a:buChar char="•"/>
            </a:pPr>
            <a:r>
              <a:rPr lang="de-AT" dirty="0"/>
              <a:t>Fachliche Schlussfolgerungen, die den Verdacht begründen</a:t>
            </a:r>
          </a:p>
          <a:p>
            <a:pPr marL="742950" lvl="1" indent="-285750">
              <a:spcBef>
                <a:spcPts val="600"/>
              </a:spcBef>
              <a:buFont typeface="Arial" panose="020B0604020202020204" pitchFamily="34" charset="0"/>
              <a:buChar char="•"/>
            </a:pPr>
            <a:r>
              <a:rPr lang="de-AT" dirty="0"/>
              <a:t>Namen und Identifikationsdaten von Kindern und Eltern</a:t>
            </a:r>
          </a:p>
          <a:p>
            <a:pPr marL="742950" lvl="1" indent="-285750">
              <a:spcBef>
                <a:spcPts val="600"/>
              </a:spcBef>
              <a:buFont typeface="Arial" panose="020B0604020202020204" pitchFamily="34" charset="0"/>
              <a:buChar char="•"/>
            </a:pPr>
            <a:r>
              <a:rPr lang="de-AT" dirty="0"/>
              <a:t>Namen und Kontaktdaten der Mitteilungspflichtigen</a:t>
            </a:r>
          </a:p>
          <a:p>
            <a:pPr marL="355600" lvl="1" indent="-355600">
              <a:spcBef>
                <a:spcPts val="600"/>
              </a:spcBef>
              <a:buFont typeface="Arial" panose="020B0604020202020204" pitchFamily="34" charset="0"/>
              <a:buChar char="•"/>
            </a:pPr>
            <a:endParaRPr lang="de-AT" sz="800" dirty="0"/>
          </a:p>
          <a:p>
            <a:endParaRPr lang="de-AT" sz="1400" b="1" dirty="0" smtClean="0">
              <a:solidFill>
                <a:srgbClr val="C00000"/>
              </a:solidFill>
            </a:endParaRPr>
          </a:p>
          <a:p>
            <a:r>
              <a:rPr lang="de-AT" sz="1400" b="1" dirty="0" smtClean="0">
                <a:solidFill>
                  <a:srgbClr val="C00000"/>
                </a:solidFill>
              </a:rPr>
              <a:t>Dringend auf klare Deklaration: Fakten vs. Vermutungen/Einschätzungen/Interpretationen/Schlussfolgerungen achten!!</a:t>
            </a:r>
            <a:endParaRPr lang="de-AT" sz="1400" dirty="0"/>
          </a:p>
          <a:p>
            <a:pPr lvl="1"/>
            <a:endParaRPr lang="de-AT" dirty="0" smtClean="0"/>
          </a:p>
          <a:p>
            <a:pPr lvl="1"/>
            <a:endParaRPr lang="de-AT" dirty="0"/>
          </a:p>
          <a:p>
            <a:pPr marL="0" lvl="1"/>
            <a:r>
              <a:rPr lang="de-AT" dirty="0" smtClean="0"/>
              <a:t>Formular hierfür ist verfügbar, hilfreich, aber kein Muss hins. Verwendung:</a:t>
            </a:r>
          </a:p>
          <a:p>
            <a:pPr marL="0" lvl="1"/>
            <a:r>
              <a:rPr lang="de-DE" dirty="0">
                <a:hlinkClick r:id="rId5"/>
              </a:rPr>
              <a:t>http://www.gewaltinfo.at/recht/mitteilungspflicht/</a:t>
            </a:r>
            <a:endParaRPr lang="de-DE" dirty="0"/>
          </a:p>
          <a:p>
            <a:pPr marL="0" lvl="1"/>
            <a:endParaRPr lang="de-AT" dirty="0"/>
          </a:p>
        </p:txBody>
      </p:sp>
    </p:spTree>
    <p:extLst>
      <p:ext uri="{BB962C8B-B14F-4D97-AF65-F5344CB8AC3E}">
        <p14:creationId xmlns:p14="http://schemas.microsoft.com/office/powerpoint/2010/main" val="2671000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96752"/>
          </a:xfrm>
          <a:solidFill>
            <a:schemeClr val="accent1"/>
          </a:solidFill>
        </p:spPr>
        <p:txBody>
          <a:bodyPr>
            <a:normAutofit fontScale="90000"/>
          </a:bodyPr>
          <a:lstStyle/>
          <a:p>
            <a:pPr algn="l"/>
            <a:r>
              <a:rPr lang="de-DE" dirty="0">
                <a:solidFill>
                  <a:schemeClr val="bg2">
                    <a:lumMod val="25000"/>
                  </a:schemeClr>
                </a:solidFill>
                <a:latin typeface="Bell MT" panose="02020503060305020303" pitchFamily="18" charset="0"/>
              </a:rPr>
              <a:t>3</a:t>
            </a:r>
            <a:r>
              <a:rPr lang="de-DE" sz="3300" dirty="0" smtClean="0">
                <a:solidFill>
                  <a:schemeClr val="bg2">
                    <a:lumMod val="25000"/>
                  </a:schemeClr>
                </a:solidFill>
                <a:latin typeface="Bell MT" panose="02020503060305020303" pitchFamily="18" charset="0"/>
              </a:rPr>
              <a:t>. Erarbeitung/Strukturierung/Verarbeitung  </a:t>
            </a:r>
            <a:br>
              <a:rPr lang="de-DE" sz="3300" dirty="0" smtClean="0">
                <a:solidFill>
                  <a:schemeClr val="bg2">
                    <a:lumMod val="25000"/>
                  </a:schemeClr>
                </a:solidFill>
                <a:latin typeface="Bell MT" panose="02020503060305020303" pitchFamily="18" charset="0"/>
              </a:rPr>
            </a:br>
            <a:r>
              <a:rPr lang="de-DE" sz="3300" dirty="0">
                <a:solidFill>
                  <a:schemeClr val="bg2">
                    <a:lumMod val="25000"/>
                  </a:schemeClr>
                </a:solidFill>
                <a:latin typeface="Bell MT" panose="02020503060305020303" pitchFamily="18" charset="0"/>
              </a:rPr>
              <a:t> </a:t>
            </a:r>
            <a:r>
              <a:rPr lang="de-DE" sz="3300" dirty="0" smtClean="0">
                <a:solidFill>
                  <a:schemeClr val="bg2">
                    <a:lumMod val="25000"/>
                  </a:schemeClr>
                </a:solidFill>
                <a:latin typeface="Bell MT" panose="02020503060305020303" pitchFamily="18" charset="0"/>
              </a:rPr>
              <a:t>    eigener Wahrnehmungen zum Kindeswohl</a:t>
            </a:r>
            <a:endParaRPr lang="de-AT" sz="3300" dirty="0">
              <a:solidFill>
                <a:schemeClr val="bg2">
                  <a:lumMod val="25000"/>
                </a:schemeClr>
              </a:solidFill>
              <a:latin typeface="Bell MT" panose="02020503060305020303" pitchFamily="18" charset="0"/>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328"/>
          <a:stretch/>
        </p:blipFill>
        <p:spPr bwMode="auto">
          <a:xfrm>
            <a:off x="7668344" y="-1"/>
            <a:ext cx="1481750" cy="11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7"/>
          <p:cNvSpPr/>
          <p:nvPr/>
        </p:nvSpPr>
        <p:spPr>
          <a:xfrm>
            <a:off x="0" y="1196876"/>
            <a:ext cx="9144000" cy="215900"/>
          </a:xfrm>
          <a:prstGeom prst="rect">
            <a:avLst/>
          </a:prstGeom>
          <a:solidFill>
            <a:srgbClr val="FFD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feld 5"/>
          <p:cNvSpPr txBox="1"/>
          <p:nvPr/>
        </p:nvSpPr>
        <p:spPr>
          <a:xfrm>
            <a:off x="6095" y="1360634"/>
            <a:ext cx="9143999" cy="5493812"/>
          </a:xfrm>
          <a:prstGeom prst="rect">
            <a:avLst/>
          </a:prstGeom>
          <a:noFill/>
        </p:spPr>
        <p:txBody>
          <a:bodyPr wrap="square" rtlCol="0">
            <a:spAutoFit/>
          </a:bodyPr>
          <a:lstStyle/>
          <a:p>
            <a:endParaRPr lang="de-AT" sz="500" b="1" dirty="0" smtClean="0"/>
          </a:p>
          <a:p>
            <a:r>
              <a:rPr lang="de-AT" b="1" dirty="0" smtClean="0"/>
              <a:t>Gute und detaillierte Einschätzungsbögen zu Kindeswohlgefährdung altersklassenspezifisch stehen zur Verfügung!</a:t>
            </a:r>
          </a:p>
          <a:p>
            <a:endParaRPr lang="de-AT" sz="700" dirty="0" smtClean="0"/>
          </a:p>
          <a:p>
            <a:r>
              <a:rPr lang="de-AT" dirty="0" err="1" smtClean="0"/>
              <a:t>Benefit</a:t>
            </a:r>
            <a:r>
              <a:rPr lang="de-AT" dirty="0" smtClean="0"/>
              <a:t>: eigene Klarheit schärfen; Fakten schaffen und abbilden; gelingende Kommunikation mit KJHT</a:t>
            </a:r>
          </a:p>
          <a:p>
            <a:endParaRPr lang="de-AT" sz="1100" dirty="0"/>
          </a:p>
          <a:p>
            <a:pPr marL="342900" indent="-342900">
              <a:buFont typeface="Wingdings"/>
              <a:buChar char="à"/>
            </a:pPr>
            <a:r>
              <a:rPr lang="de-AT" dirty="0" smtClean="0">
                <a:sym typeface="Wingdings" panose="05000000000000000000" pitchFamily="2" charset="2"/>
              </a:rPr>
              <a:t>Einsatz d. Einschätzungsbögen in Fällen eines vagen Verdachts</a:t>
            </a:r>
          </a:p>
          <a:p>
            <a:pPr marL="342900" indent="-342900">
              <a:buFont typeface="Wingdings"/>
              <a:buChar char="à"/>
            </a:pPr>
            <a:r>
              <a:rPr lang="de-AT" dirty="0" smtClean="0">
                <a:sym typeface="Wingdings" panose="05000000000000000000" pitchFamily="2" charset="2"/>
              </a:rPr>
              <a:t>Sinnvollerweise Kommunikation darüber im Team, gemeinsame Einschätzungen</a:t>
            </a:r>
          </a:p>
          <a:p>
            <a:pPr marL="342900" indent="-342900">
              <a:buFont typeface="Wingdings"/>
              <a:buChar char="à"/>
            </a:pPr>
            <a:endParaRPr lang="de-AT" sz="500" dirty="0">
              <a:sym typeface="Wingdings" panose="05000000000000000000" pitchFamily="2" charset="2"/>
            </a:endParaRPr>
          </a:p>
          <a:p>
            <a:r>
              <a:rPr lang="de-AT" sz="1400" dirty="0" smtClean="0">
                <a:sym typeface="Wingdings" panose="05000000000000000000" pitchFamily="2" charset="2"/>
              </a:rPr>
              <a:t>Quellen: </a:t>
            </a:r>
          </a:p>
          <a:p>
            <a:pPr marL="457200" indent="-457200">
              <a:buAutoNum type="arabicParenR"/>
            </a:pPr>
            <a:r>
              <a:rPr lang="de-DE" sz="1400" i="1" dirty="0" smtClean="0">
                <a:hlinkClick r:id="rId4"/>
              </a:rPr>
              <a:t>www.gewaltinfo.at/uploads/pdf/hilfefinden/KVJS_KiWo_Skala.pdf</a:t>
            </a:r>
            <a:r>
              <a:rPr lang="de-DE" sz="1400" i="1" dirty="0" smtClean="0"/>
              <a:t> </a:t>
            </a:r>
            <a:r>
              <a:rPr lang="de-DE" sz="1400" dirty="0" smtClean="0"/>
              <a:t>(etwas kürzer und „nur“ die Altersklassen 0,4-1,5; 1,6-2,11; 3-6,11 gemeinsam betrachtend, Achtung Quelle aus Deutschland)</a:t>
            </a:r>
          </a:p>
          <a:p>
            <a:pPr marL="457200" indent="-457200">
              <a:buAutoNum type="arabicParenR"/>
            </a:pPr>
            <a:endParaRPr lang="de-DE" sz="100" dirty="0" smtClean="0">
              <a:hlinkClick r:id="rId5"/>
            </a:endParaRPr>
          </a:p>
          <a:p>
            <a:pPr marL="457200" indent="-457200">
              <a:buAutoNum type="arabicParenR"/>
            </a:pPr>
            <a:r>
              <a:rPr lang="de-DE" sz="1400" dirty="0" smtClean="0">
                <a:hlinkClick r:id="rId5"/>
              </a:rPr>
              <a:t>http</a:t>
            </a:r>
            <a:r>
              <a:rPr lang="de-DE" sz="1400" dirty="0">
                <a:hlinkClick r:id="rId5"/>
              </a:rPr>
              <a:t>://www.netzwerk-kinderschutz-msh.de/_</a:t>
            </a:r>
            <a:r>
              <a:rPr lang="de-DE" sz="1400" dirty="0" smtClean="0">
                <a:hlinkClick r:id="rId5"/>
              </a:rPr>
              <a:t>media/A_02_FachWissen/InfoMaterialien/KWG-AH-MSH:8a_AH-0-05_KWG-RisikoEinschaetzung-Arbeitshilfen_KOMPLETT.pdf</a:t>
            </a:r>
            <a:r>
              <a:rPr lang="de-DE" sz="1400" dirty="0" smtClean="0"/>
              <a:t> (ausführliche Einschätzungsbogen nach Altersklassen getrennt hinauf bis zu 18 Jahre)</a:t>
            </a:r>
          </a:p>
          <a:p>
            <a:endParaRPr lang="de-AT" sz="1100" dirty="0" smtClean="0"/>
          </a:p>
          <a:p>
            <a:pPr marL="342900" indent="-342900">
              <a:buFont typeface="Wingdings"/>
              <a:buChar char="à"/>
            </a:pPr>
            <a:r>
              <a:rPr lang="de-AT" sz="1700" i="1" dirty="0" smtClean="0"/>
              <a:t>Nicht alle Kategorien sind durch Sie einschätzbar – muss aber auch nicht so sein!</a:t>
            </a:r>
          </a:p>
          <a:p>
            <a:pPr marL="342900" indent="-342900">
              <a:buFont typeface="Wingdings"/>
              <a:buChar char="à"/>
            </a:pPr>
            <a:r>
              <a:rPr lang="de-AT" sz="1700" i="1" dirty="0" smtClean="0"/>
              <a:t>Kombinieren Sie zur Einschätzung auch Ihre eigenen Wahrnehmungen mit Erkenntnissen aus Gesprächen mit Eltern/</a:t>
            </a:r>
            <a:r>
              <a:rPr lang="de-AT" sz="1700" i="1" dirty="0" err="1" smtClean="0"/>
              <a:t>AbholerInnen</a:t>
            </a:r>
            <a:r>
              <a:rPr lang="de-AT" sz="1700" i="1" dirty="0" smtClean="0"/>
              <a:t> im Rahmen „natürlicher“ Gesprächssituation; Nachfragen ob gewisse Verhaltensweisen auch zu Hause auffallen, etc. – manch Gefährdungsverdacht lässt sich darüber auch (vorerst oder nachhaltig) entkräften</a:t>
            </a:r>
          </a:p>
          <a:p>
            <a:pPr marL="342900" indent="-342900">
              <a:buFont typeface="Wingdings"/>
              <a:buChar char="à"/>
            </a:pPr>
            <a:r>
              <a:rPr lang="de-AT" sz="1700" i="1" dirty="0" smtClean="0"/>
              <a:t>Sorge und Verantwortung bzgl. Kinderschutz sollte über Sorge bzgl.  </a:t>
            </a:r>
            <a:r>
              <a:rPr lang="de-AT" sz="1700" i="1" dirty="0"/>
              <a:t>p</a:t>
            </a:r>
            <a:r>
              <a:rPr lang="de-AT" sz="1700" i="1" dirty="0" smtClean="0"/>
              <a:t>otenziell unangenehmer Gesprächssituationen siegen! Wichtig: nicht anklagend, sondern sorgend nachfragen!</a:t>
            </a:r>
          </a:p>
        </p:txBody>
      </p:sp>
    </p:spTree>
    <p:extLst>
      <p:ext uri="{BB962C8B-B14F-4D97-AF65-F5344CB8AC3E}">
        <p14:creationId xmlns:p14="http://schemas.microsoft.com/office/powerpoint/2010/main" val="213375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fade">
                                      <p:cBhvr>
                                        <p:cTn id="13" dur="500"/>
                                        <p:tgtEl>
                                          <p:spTgt spid="6">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fade">
                                      <p:cBhvr>
                                        <p:cTn id="16" dur="500"/>
                                        <p:tgtEl>
                                          <p:spTgt spid="6">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animEffect transition="in" filter="fade">
                                      <p:cBhvr>
                                        <p:cTn id="21" dur="500"/>
                                        <p:tgtEl>
                                          <p:spTgt spid="6">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9" end="9"/>
                                            </p:txEl>
                                          </p:spTgt>
                                        </p:tgtEl>
                                        <p:attrNameLst>
                                          <p:attrName>style.visibility</p:attrName>
                                        </p:attrNameLst>
                                      </p:cBhvr>
                                      <p:to>
                                        <p:strVal val="visible"/>
                                      </p:to>
                                    </p:set>
                                    <p:animEffect transition="in" filter="fade">
                                      <p:cBhvr>
                                        <p:cTn id="24" dur="500"/>
                                        <p:tgtEl>
                                          <p:spTgt spid="6">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animEffect transition="in" filter="fade">
                                      <p:cBhvr>
                                        <p:cTn id="27" dur="500"/>
                                        <p:tgtEl>
                                          <p:spTgt spid="6">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3" end="13"/>
                                            </p:txEl>
                                          </p:spTgt>
                                        </p:tgtEl>
                                        <p:attrNameLst>
                                          <p:attrName>style.visibility</p:attrName>
                                        </p:attrNameLst>
                                      </p:cBhvr>
                                      <p:to>
                                        <p:strVal val="visible"/>
                                      </p:to>
                                    </p:set>
                                    <p:animEffect transition="in" filter="fade">
                                      <p:cBhvr>
                                        <p:cTn id="32" dur="500"/>
                                        <p:tgtEl>
                                          <p:spTgt spid="6">
                                            <p:txEl>
                                              <p:pRg st="13" end="1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4" end="14"/>
                                            </p:txEl>
                                          </p:spTgt>
                                        </p:tgtEl>
                                        <p:attrNameLst>
                                          <p:attrName>style.visibility</p:attrName>
                                        </p:attrNameLst>
                                      </p:cBhvr>
                                      <p:to>
                                        <p:strVal val="visible"/>
                                      </p:to>
                                    </p:set>
                                    <p:animEffect transition="in" filter="fade">
                                      <p:cBhvr>
                                        <p:cTn id="37" dur="500"/>
                                        <p:tgtEl>
                                          <p:spTgt spid="6">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5" end="15"/>
                                            </p:txEl>
                                          </p:spTgt>
                                        </p:tgtEl>
                                        <p:attrNameLst>
                                          <p:attrName>style.visibility</p:attrName>
                                        </p:attrNameLst>
                                      </p:cBhvr>
                                      <p:to>
                                        <p:strVal val="visible"/>
                                      </p:to>
                                    </p:set>
                                    <p:animEffect transition="in" filter="fade">
                                      <p:cBhvr>
                                        <p:cTn id="42" dur="5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96752"/>
          </a:xfrm>
          <a:solidFill>
            <a:schemeClr val="accent1"/>
          </a:solidFill>
        </p:spPr>
        <p:txBody>
          <a:bodyPr>
            <a:normAutofit/>
          </a:bodyPr>
          <a:lstStyle/>
          <a:p>
            <a:pPr algn="l"/>
            <a:r>
              <a:rPr lang="de-DE" sz="3600" dirty="0">
                <a:solidFill>
                  <a:schemeClr val="bg2">
                    <a:lumMod val="25000"/>
                  </a:schemeClr>
                </a:solidFill>
                <a:latin typeface="Bell MT" panose="02020503060305020303" pitchFamily="18" charset="0"/>
              </a:rPr>
              <a:t>4</a:t>
            </a:r>
            <a:r>
              <a:rPr lang="de-DE" sz="3600" dirty="0" smtClean="0">
                <a:solidFill>
                  <a:schemeClr val="bg2">
                    <a:lumMod val="25000"/>
                  </a:schemeClr>
                </a:solidFill>
                <a:latin typeface="Bell MT" panose="02020503060305020303" pitchFamily="18" charset="0"/>
              </a:rPr>
              <a:t>. Was passiert nach der Gefährdungsmitteilung (IST/SOLL)?</a:t>
            </a:r>
            <a:endParaRPr lang="de-AT" sz="3600" dirty="0">
              <a:solidFill>
                <a:schemeClr val="bg2">
                  <a:lumMod val="25000"/>
                </a:schemeClr>
              </a:solidFill>
              <a:latin typeface="Bell MT" panose="02020503060305020303" pitchFamily="18" charset="0"/>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328"/>
          <a:stretch/>
        </p:blipFill>
        <p:spPr bwMode="auto">
          <a:xfrm>
            <a:off x="7668344" y="-1"/>
            <a:ext cx="1481750" cy="11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W:\kija\LOGOs\logo-4c-LandKärnt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6710936"/>
            <a:ext cx="1173560" cy="13455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7"/>
          <p:cNvSpPr/>
          <p:nvPr/>
        </p:nvSpPr>
        <p:spPr>
          <a:xfrm>
            <a:off x="-14064" y="1196752"/>
            <a:ext cx="9144000" cy="215900"/>
          </a:xfrm>
          <a:prstGeom prst="rect">
            <a:avLst/>
          </a:prstGeom>
          <a:solidFill>
            <a:srgbClr val="FFD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Inhaltsplatzhalter 6"/>
          <p:cNvSpPr>
            <a:spLocks noGrp="1"/>
          </p:cNvSpPr>
          <p:nvPr>
            <p:ph sz="quarter" idx="4294967295"/>
          </p:nvPr>
        </p:nvSpPr>
        <p:spPr>
          <a:xfrm>
            <a:off x="1331640" y="1637531"/>
            <a:ext cx="3240360" cy="4527391"/>
          </a:xfrm>
          <a:prstGeom prst="rect">
            <a:avLst/>
          </a:prstGeom>
          <a:solidFill>
            <a:schemeClr val="accent1">
              <a:lumMod val="20000"/>
              <a:lumOff val="80000"/>
            </a:schemeClr>
          </a:solidFill>
          <a:ln>
            <a:solidFill>
              <a:srgbClr val="002060"/>
            </a:solidFill>
          </a:ln>
        </p:spPr>
        <p:txBody>
          <a:bodyPr/>
          <a:lstStyle/>
          <a:p>
            <a:pPr marL="0" lvl="1" indent="0" algn="ctr">
              <a:buNone/>
            </a:pPr>
            <a:endParaRPr lang="de-DE" sz="2000" b="1" dirty="0" smtClean="0">
              <a:solidFill>
                <a:srgbClr val="C00000"/>
              </a:solidFill>
            </a:endParaRPr>
          </a:p>
          <a:p>
            <a:pPr marL="0" lvl="1" indent="0" algn="ctr">
              <a:buNone/>
            </a:pPr>
            <a:r>
              <a:rPr lang="de-DE" sz="2000" b="1" dirty="0" smtClean="0">
                <a:solidFill>
                  <a:srgbClr val="C00000"/>
                </a:solidFill>
              </a:rPr>
              <a:t>I. </a:t>
            </a:r>
          </a:p>
          <a:p>
            <a:pPr marL="0" lvl="1" indent="0" algn="ctr">
              <a:buNone/>
            </a:pPr>
            <a:r>
              <a:rPr lang="de-DE" sz="2000" b="1" dirty="0" smtClean="0">
                <a:solidFill>
                  <a:srgbClr val="C00000"/>
                </a:solidFill>
              </a:rPr>
              <a:t>Schriftliche Mitteilung</a:t>
            </a:r>
            <a:r>
              <a:rPr lang="de-DE" sz="2000" b="1" dirty="0" smtClean="0">
                <a:solidFill>
                  <a:schemeClr val="tx1">
                    <a:lumMod val="85000"/>
                    <a:lumOff val="15000"/>
                  </a:schemeClr>
                </a:solidFill>
              </a:rPr>
              <a:t> eines begründeten Verdachts auf KW-Gefährdung </a:t>
            </a:r>
          </a:p>
          <a:p>
            <a:pPr marL="0" lvl="1" indent="0">
              <a:buNone/>
            </a:pPr>
            <a:endParaRPr lang="de-AT" sz="2000" b="1" dirty="0" smtClean="0">
              <a:solidFill>
                <a:schemeClr val="tx1">
                  <a:lumMod val="85000"/>
                  <a:lumOff val="15000"/>
                </a:schemeClr>
              </a:solidFill>
            </a:endParaRPr>
          </a:p>
          <a:p>
            <a:pPr marL="0" lvl="1" indent="0">
              <a:buNone/>
            </a:pPr>
            <a:endParaRPr lang="de-AT" sz="2000" b="1" dirty="0">
              <a:solidFill>
                <a:schemeClr val="tx1">
                  <a:lumMod val="85000"/>
                  <a:lumOff val="15000"/>
                </a:schemeClr>
              </a:solidFill>
            </a:endParaRPr>
          </a:p>
          <a:p>
            <a:pPr marL="0" lvl="1" indent="0">
              <a:buNone/>
            </a:pPr>
            <a:endParaRPr lang="de-DE" sz="2000" b="1" dirty="0" smtClean="0">
              <a:solidFill>
                <a:schemeClr val="tx1">
                  <a:lumMod val="85000"/>
                  <a:lumOff val="15000"/>
                </a:schemeClr>
              </a:solidFill>
            </a:endParaRPr>
          </a:p>
          <a:p>
            <a:pPr marL="0" lvl="1" indent="0" algn="ctr">
              <a:buNone/>
            </a:pPr>
            <a:r>
              <a:rPr lang="de-DE" sz="2000" b="1" dirty="0" smtClean="0">
                <a:solidFill>
                  <a:schemeClr val="tx1">
                    <a:lumMod val="85000"/>
                    <a:lumOff val="15000"/>
                  </a:schemeClr>
                </a:solidFill>
              </a:rPr>
              <a:t>an das zuständige Jugendamt</a:t>
            </a:r>
          </a:p>
          <a:p>
            <a:pPr marL="0" indent="0">
              <a:buNone/>
            </a:pPr>
            <a:endParaRPr lang="de-DE" dirty="0"/>
          </a:p>
          <a:p>
            <a:endParaRPr lang="de-DE" dirty="0" smtClean="0"/>
          </a:p>
          <a:p>
            <a:endParaRPr lang="de-DE" dirty="0"/>
          </a:p>
          <a:p>
            <a:endParaRPr lang="de-DE" dirty="0" smtClean="0"/>
          </a:p>
          <a:p>
            <a:endParaRPr lang="de-DE" dirty="0"/>
          </a:p>
        </p:txBody>
      </p:sp>
      <p:sp>
        <p:nvSpPr>
          <p:cNvPr id="8" name="Inhaltsplatzhalter 7"/>
          <p:cNvSpPr>
            <a:spLocks noGrp="1"/>
          </p:cNvSpPr>
          <p:nvPr>
            <p:ph sz="quarter" idx="4294967295"/>
          </p:nvPr>
        </p:nvSpPr>
        <p:spPr>
          <a:xfrm>
            <a:off x="4716016" y="1637531"/>
            <a:ext cx="3200400" cy="4527773"/>
          </a:xfrm>
          <a:prstGeom prst="rect">
            <a:avLst/>
          </a:prstGeom>
          <a:solidFill>
            <a:srgbClr val="FFFF66"/>
          </a:solidFill>
          <a:ln>
            <a:solidFill>
              <a:srgbClr val="002060"/>
            </a:solidFill>
          </a:ln>
        </p:spPr>
        <p:txBody>
          <a:bodyPr/>
          <a:lstStyle/>
          <a:p>
            <a:pPr marL="0" indent="0" algn="ctr">
              <a:buNone/>
            </a:pPr>
            <a:endParaRPr lang="de-DE" sz="2000" b="1" dirty="0" smtClean="0">
              <a:solidFill>
                <a:srgbClr val="C00000"/>
              </a:solidFill>
            </a:endParaRPr>
          </a:p>
          <a:p>
            <a:pPr marL="0" indent="0" algn="ctr">
              <a:buNone/>
            </a:pPr>
            <a:r>
              <a:rPr lang="de-DE" sz="2000" b="1" dirty="0" smtClean="0">
                <a:solidFill>
                  <a:srgbClr val="C00000"/>
                </a:solidFill>
              </a:rPr>
              <a:t>II. </a:t>
            </a:r>
          </a:p>
          <a:p>
            <a:pPr marL="0" indent="0" algn="ctr">
              <a:buNone/>
            </a:pPr>
            <a:r>
              <a:rPr lang="de-DE" sz="2000" b="1" dirty="0" smtClean="0">
                <a:solidFill>
                  <a:srgbClr val="C00000"/>
                </a:solidFill>
              </a:rPr>
              <a:t>Gefährdungsabklärung</a:t>
            </a:r>
            <a:r>
              <a:rPr lang="de-DE" sz="2000" dirty="0" smtClean="0"/>
              <a:t> durch zumindest 2 MA des KJHT und </a:t>
            </a:r>
            <a:r>
              <a:rPr lang="de-DE" sz="2000" b="1" dirty="0" smtClean="0"/>
              <a:t>Risikoeinschätzung</a:t>
            </a:r>
          </a:p>
          <a:p>
            <a:pPr marL="0" indent="0" algn="ctr">
              <a:buNone/>
            </a:pPr>
            <a:endParaRPr lang="de-DE" sz="2000" b="1" dirty="0" smtClean="0">
              <a:solidFill>
                <a:srgbClr val="C00000"/>
              </a:solidFill>
            </a:endParaRPr>
          </a:p>
          <a:p>
            <a:pPr marL="0" indent="0" algn="ctr">
              <a:buNone/>
            </a:pPr>
            <a:endParaRPr lang="de-DE" sz="2000" b="1" dirty="0" smtClean="0">
              <a:solidFill>
                <a:srgbClr val="C00000"/>
              </a:solidFill>
            </a:endParaRPr>
          </a:p>
          <a:p>
            <a:pPr marL="0" indent="0" algn="ctr">
              <a:buNone/>
            </a:pPr>
            <a:endParaRPr lang="de-DE" sz="2000" b="1" dirty="0">
              <a:solidFill>
                <a:srgbClr val="C00000"/>
              </a:solidFill>
            </a:endParaRPr>
          </a:p>
          <a:p>
            <a:pPr marL="0" indent="0" algn="ctr">
              <a:buNone/>
            </a:pPr>
            <a:endParaRPr lang="de-DE" sz="2000" b="1" dirty="0" smtClean="0">
              <a:solidFill>
                <a:srgbClr val="C00000"/>
              </a:solidFill>
            </a:endParaRPr>
          </a:p>
          <a:p>
            <a:pPr marL="0" indent="0" algn="ctr">
              <a:buNone/>
            </a:pPr>
            <a:endParaRPr lang="de-DE" sz="2000" b="1" dirty="0" smtClean="0">
              <a:solidFill>
                <a:srgbClr val="C00000"/>
              </a:solidFill>
            </a:endParaRPr>
          </a:p>
          <a:p>
            <a:pPr marL="0" indent="0" algn="ctr">
              <a:buNone/>
            </a:pPr>
            <a:r>
              <a:rPr lang="de-DE" sz="2000" b="1" dirty="0" smtClean="0">
                <a:solidFill>
                  <a:srgbClr val="C00000"/>
                </a:solidFill>
              </a:rPr>
              <a:t>III.</a:t>
            </a:r>
            <a:endParaRPr lang="de-DE" sz="2000" b="1" dirty="0">
              <a:solidFill>
                <a:srgbClr val="C00000"/>
              </a:solidFill>
            </a:endParaRPr>
          </a:p>
          <a:p>
            <a:pPr marL="0" indent="0" algn="ctr">
              <a:buNone/>
            </a:pPr>
            <a:r>
              <a:rPr lang="de-DE" sz="2000" b="1" dirty="0" smtClean="0">
                <a:solidFill>
                  <a:srgbClr val="C00000"/>
                </a:solidFill>
              </a:rPr>
              <a:t>Hilfeplanerstellung</a:t>
            </a:r>
            <a:endParaRPr lang="de-DE" sz="2000" b="1" dirty="0">
              <a:solidFill>
                <a:srgbClr val="C00000"/>
              </a:solidFill>
            </a:endParaRPr>
          </a:p>
        </p:txBody>
      </p:sp>
      <p:sp>
        <p:nvSpPr>
          <p:cNvPr id="9" name="Pfeil nach rechts 8"/>
          <p:cNvSpPr/>
          <p:nvPr/>
        </p:nvSpPr>
        <p:spPr>
          <a:xfrm rot="18557261">
            <a:off x="2999969" y="3537378"/>
            <a:ext cx="2441588" cy="72008"/>
          </a:xfrm>
          <a:prstGeom prst="rightArrow">
            <a:avLst/>
          </a:prstGeom>
          <a:ln w="38100">
            <a:solidFill>
              <a:srgbClr val="1D7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unten 9"/>
          <p:cNvSpPr/>
          <p:nvPr/>
        </p:nvSpPr>
        <p:spPr>
          <a:xfrm>
            <a:off x="6228184" y="3356992"/>
            <a:ext cx="72008" cy="1728192"/>
          </a:xfrm>
          <a:prstGeom prst="downArrow">
            <a:avLst/>
          </a:prstGeom>
          <a:ln w="38100">
            <a:solidFill>
              <a:srgbClr val="1D7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unten 10"/>
          <p:cNvSpPr/>
          <p:nvPr/>
        </p:nvSpPr>
        <p:spPr>
          <a:xfrm>
            <a:off x="2915816" y="3429000"/>
            <a:ext cx="72008" cy="1008112"/>
          </a:xfrm>
          <a:prstGeom prst="downArrow">
            <a:avLst/>
          </a:prstGeom>
          <a:ln w="38100">
            <a:solidFill>
              <a:srgbClr val="1D7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6468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052736"/>
          </a:xfrm>
          <a:solidFill>
            <a:schemeClr val="accent1"/>
          </a:solidFill>
        </p:spPr>
        <p:txBody>
          <a:bodyPr>
            <a:normAutofit fontScale="90000"/>
          </a:bodyPr>
          <a:lstStyle/>
          <a:p>
            <a:pPr algn="l"/>
            <a:r>
              <a:rPr lang="de-DE" sz="3600" dirty="0">
                <a:solidFill>
                  <a:schemeClr val="bg2">
                    <a:lumMod val="25000"/>
                  </a:schemeClr>
                </a:solidFill>
                <a:latin typeface="Bell MT" panose="02020503060305020303" pitchFamily="18" charset="0"/>
              </a:rPr>
              <a:t>4. Was passiert nach der </a:t>
            </a:r>
            <a:r>
              <a:rPr lang="de-DE" sz="3600" dirty="0" smtClean="0">
                <a:solidFill>
                  <a:schemeClr val="bg2">
                    <a:lumMod val="25000"/>
                  </a:schemeClr>
                </a:solidFill>
                <a:latin typeface="Bell MT" panose="02020503060305020303" pitchFamily="18" charset="0"/>
              </a:rPr>
              <a:t/>
            </a:r>
            <a:br>
              <a:rPr lang="de-DE" sz="3600" dirty="0" smtClean="0">
                <a:solidFill>
                  <a:schemeClr val="bg2">
                    <a:lumMod val="25000"/>
                  </a:schemeClr>
                </a:solidFill>
                <a:latin typeface="Bell MT" panose="02020503060305020303" pitchFamily="18" charset="0"/>
              </a:rPr>
            </a:br>
            <a:r>
              <a:rPr lang="de-DE" sz="3600" dirty="0" smtClean="0">
                <a:solidFill>
                  <a:schemeClr val="bg2">
                    <a:lumMod val="25000"/>
                  </a:schemeClr>
                </a:solidFill>
                <a:latin typeface="Bell MT" panose="02020503060305020303" pitchFamily="18" charset="0"/>
              </a:rPr>
              <a:t>Gefährdungsmitteilung </a:t>
            </a:r>
            <a:r>
              <a:rPr lang="de-DE" sz="3600" dirty="0">
                <a:solidFill>
                  <a:schemeClr val="bg2">
                    <a:lumMod val="25000"/>
                  </a:schemeClr>
                </a:solidFill>
                <a:latin typeface="Bell MT" panose="02020503060305020303" pitchFamily="18" charset="0"/>
              </a:rPr>
              <a:t>(IST/SOLL)?</a:t>
            </a:r>
            <a:endParaRPr lang="de-AT" sz="3600" dirty="0">
              <a:solidFill>
                <a:schemeClr val="bg2">
                  <a:lumMod val="25000"/>
                </a:schemeClr>
              </a:solidFill>
              <a:latin typeface="Bell MT" panose="02020503060305020303" pitchFamily="18" charset="0"/>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328"/>
          <a:stretch/>
        </p:blipFill>
        <p:spPr bwMode="auto">
          <a:xfrm>
            <a:off x="7668344" y="-1"/>
            <a:ext cx="1481750" cy="105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W:\kija\LOGOs\logo-4c-LandKärnt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6710936"/>
            <a:ext cx="1173560" cy="13455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51520" y="1280137"/>
            <a:ext cx="8640960" cy="5386090"/>
          </a:xfrm>
          <a:prstGeom prst="rect">
            <a:avLst/>
          </a:prstGeom>
          <a:solidFill>
            <a:schemeClr val="bg1"/>
          </a:solidFill>
        </p:spPr>
        <p:txBody>
          <a:bodyPr wrap="square" rtlCol="0">
            <a:spAutoFit/>
          </a:bodyPr>
          <a:lstStyle/>
          <a:p>
            <a:pPr marL="285750" indent="-285750">
              <a:buFontTx/>
              <a:buChar char="-"/>
            </a:pPr>
            <a:r>
              <a:rPr lang="de-AT" dirty="0" smtClean="0"/>
              <a:t>Gefährdungsmitteilung muss durch den KJHT entgegen- und ernstgenommen werden!</a:t>
            </a:r>
          </a:p>
          <a:p>
            <a:endParaRPr lang="de-AT" sz="200" i="1" dirty="0" smtClean="0">
              <a:solidFill>
                <a:schemeClr val="bg1">
                  <a:lumMod val="50000"/>
                </a:schemeClr>
              </a:solidFill>
            </a:endParaRPr>
          </a:p>
          <a:p>
            <a:r>
              <a:rPr lang="de-AT" sz="1600" i="1" dirty="0" smtClean="0">
                <a:solidFill>
                  <a:schemeClr val="bg1">
                    <a:lumMod val="50000"/>
                  </a:schemeClr>
                </a:solidFill>
              </a:rPr>
              <a:t>Oftmals bekommt man als </a:t>
            </a:r>
            <a:r>
              <a:rPr lang="de-AT" sz="1600" i="1" dirty="0" err="1" smtClean="0">
                <a:solidFill>
                  <a:schemeClr val="bg1">
                    <a:lumMod val="50000"/>
                  </a:schemeClr>
                </a:solidFill>
              </a:rPr>
              <a:t>MelderIn</a:t>
            </a:r>
            <a:r>
              <a:rPr lang="de-AT" sz="1600" i="1" dirty="0" smtClean="0">
                <a:solidFill>
                  <a:schemeClr val="bg1">
                    <a:lumMod val="50000"/>
                  </a:schemeClr>
                </a:solidFill>
              </a:rPr>
              <a:t> dieses Gefühl nicht vermittelt</a:t>
            </a:r>
          </a:p>
          <a:p>
            <a:endParaRPr lang="de-AT" sz="1400" i="1" dirty="0" smtClean="0"/>
          </a:p>
          <a:p>
            <a:pPr marL="285750" indent="-285750">
              <a:buFontTx/>
              <a:buChar char="-"/>
            </a:pPr>
            <a:r>
              <a:rPr lang="de-AT" dirty="0" smtClean="0"/>
              <a:t>Gefährdungsabklärung ist unter </a:t>
            </a:r>
            <a:r>
              <a:rPr lang="de-AT" dirty="0"/>
              <a:t>Berücksichtigung der Dringlichkeit </a:t>
            </a:r>
            <a:r>
              <a:rPr lang="de-AT" dirty="0" smtClean="0"/>
              <a:t>umgehend durch das Jugendamt </a:t>
            </a:r>
            <a:r>
              <a:rPr lang="de-AT" dirty="0"/>
              <a:t>einzuleiten, um das Gefährdungsrisiko einzuschätzen</a:t>
            </a:r>
            <a:r>
              <a:rPr lang="de-AT" dirty="0" smtClean="0"/>
              <a:t>.</a:t>
            </a:r>
          </a:p>
          <a:p>
            <a:pPr marL="271463" indent="-271463"/>
            <a:r>
              <a:rPr lang="de-AT" dirty="0" smtClean="0"/>
              <a:t>     4-Augen-Prinzip; umfangreiche Erhebungs- und Abklärungsschritte; Gespräche, Hausbesuche mit Familie; Einholung </a:t>
            </a:r>
            <a:r>
              <a:rPr lang="de-AT" dirty="0" err="1" smtClean="0"/>
              <a:t>relev</a:t>
            </a:r>
            <a:r>
              <a:rPr lang="de-AT" dirty="0" smtClean="0"/>
              <a:t>. Informationen von anderen Institutionen (kann auch Kinderbetreuungseinrichtungen betreffen – bestehende Verpflichtung relevante Auskünfte an KJHT zu geben) </a:t>
            </a:r>
            <a:r>
              <a:rPr lang="de-AT" dirty="0" smtClean="0">
                <a:sym typeface="Wingdings" panose="05000000000000000000" pitchFamily="2" charset="2"/>
              </a:rPr>
              <a:t> Ausgang: Hilfebedarf oder auch nicht!</a:t>
            </a:r>
            <a:endParaRPr lang="de-AT" dirty="0" smtClean="0"/>
          </a:p>
          <a:p>
            <a:endParaRPr lang="de-AT" sz="200" i="1" dirty="0" smtClean="0">
              <a:solidFill>
                <a:schemeClr val="bg1">
                  <a:lumMod val="50000"/>
                </a:schemeClr>
              </a:solidFill>
            </a:endParaRPr>
          </a:p>
          <a:p>
            <a:r>
              <a:rPr lang="de-AT" sz="1600" i="1" dirty="0" smtClean="0">
                <a:solidFill>
                  <a:schemeClr val="bg1">
                    <a:lumMod val="50000"/>
                  </a:schemeClr>
                </a:solidFill>
              </a:rPr>
              <a:t>Dringendes Weiterentwicklungspotenzial auf Seiten des KJHT im methodisch- sozialdiagnostischen Bereich, sodass dieser zu profunden, nachvollziehbaren, begründeten fachlichen Einschätzungen kommt – bestehende Gefahr negativer Folgen von Fehleinschätzungen und –</a:t>
            </a:r>
            <a:r>
              <a:rPr lang="de-AT" sz="1600" i="1" dirty="0" err="1" smtClean="0">
                <a:solidFill>
                  <a:schemeClr val="bg1">
                    <a:lumMod val="50000"/>
                  </a:schemeClr>
                </a:solidFill>
              </a:rPr>
              <a:t>entscheidungen</a:t>
            </a:r>
            <a:endParaRPr lang="de-AT" sz="1600" i="1" dirty="0" smtClean="0">
              <a:solidFill>
                <a:schemeClr val="bg1">
                  <a:lumMod val="50000"/>
                </a:schemeClr>
              </a:solidFill>
            </a:endParaRPr>
          </a:p>
          <a:p>
            <a:endParaRPr lang="de-AT" sz="1400" i="1" dirty="0"/>
          </a:p>
          <a:p>
            <a:pPr marL="285750" indent="-285750">
              <a:buFontTx/>
              <a:buChar char="-"/>
            </a:pPr>
            <a:r>
              <a:rPr lang="de-AT" dirty="0" smtClean="0"/>
              <a:t>Wenn Hilfebedarf: Hilfeplanung im 4-Augen Prinzip unter Einbeziehung der betroffenen (besser: beteiligten) Familie und Kinder/Jugendlichen (soweit als möglich!!) und wichtiger Institutionen, Personen (Instrument der </a:t>
            </a:r>
            <a:r>
              <a:rPr lang="de-AT" dirty="0" err="1" smtClean="0"/>
              <a:t>HelferInnenkonferenz</a:t>
            </a:r>
            <a:r>
              <a:rPr lang="de-AT" dirty="0" smtClean="0"/>
              <a:t>). </a:t>
            </a:r>
            <a:br>
              <a:rPr lang="de-AT" dirty="0" smtClean="0"/>
            </a:br>
            <a:r>
              <a:rPr lang="de-AT" dirty="0" smtClean="0"/>
              <a:t>Folge: Freiwillige oder auch unfreiwillige (wenn indiziert) weitere Maßnahmen</a:t>
            </a:r>
          </a:p>
          <a:p>
            <a:endParaRPr lang="de-AT" sz="200" dirty="0" smtClean="0"/>
          </a:p>
          <a:p>
            <a:r>
              <a:rPr lang="de-AT" sz="1600" i="1" dirty="0" err="1" smtClean="0">
                <a:solidFill>
                  <a:schemeClr val="bg1">
                    <a:lumMod val="50000"/>
                  </a:schemeClr>
                </a:solidFill>
              </a:rPr>
              <a:t>GefährdungsmitteilerInnen</a:t>
            </a:r>
            <a:r>
              <a:rPr lang="de-AT" sz="1600" i="1" dirty="0" smtClean="0">
                <a:solidFill>
                  <a:schemeClr val="bg1">
                    <a:lumMod val="50000"/>
                  </a:schemeClr>
                </a:solidFill>
              </a:rPr>
              <a:t> bekommen oftmals keinerlei weitere Informationen über IST-Stand, Verlauf, geplantes Vorgehen; Gefühl der Einbahnkommunikation </a:t>
            </a:r>
            <a:r>
              <a:rPr lang="de-AT" sz="1600" i="1" dirty="0" smtClean="0">
                <a:solidFill>
                  <a:schemeClr val="bg1">
                    <a:lumMod val="50000"/>
                  </a:schemeClr>
                </a:solidFill>
                <a:sym typeface="Wingdings" panose="05000000000000000000" pitchFamily="2" charset="2"/>
              </a:rPr>
              <a:t> Möglichkeit: bestimmtes </a:t>
            </a:r>
            <a:r>
              <a:rPr lang="de-AT" sz="1600" i="1" dirty="0">
                <a:solidFill>
                  <a:schemeClr val="bg1">
                    <a:lumMod val="50000"/>
                  </a:schemeClr>
                </a:solidFill>
                <a:sym typeface="Wingdings" panose="05000000000000000000" pitchFamily="2" charset="2"/>
              </a:rPr>
              <a:t>A</a:t>
            </a:r>
            <a:r>
              <a:rPr lang="de-AT" sz="1600" i="1" dirty="0" smtClean="0">
                <a:solidFill>
                  <a:schemeClr val="bg1">
                    <a:lumMod val="50000"/>
                  </a:schemeClr>
                </a:solidFill>
                <a:sym typeface="Wingdings" panose="05000000000000000000" pitchFamily="2" charset="2"/>
              </a:rPr>
              <a:t>nfragen um </a:t>
            </a:r>
            <a:r>
              <a:rPr lang="de-AT" sz="1600" i="1" dirty="0" err="1" smtClean="0">
                <a:solidFill>
                  <a:schemeClr val="bg1">
                    <a:lumMod val="50000"/>
                  </a:schemeClr>
                </a:solidFill>
                <a:sym typeface="Wingdings" panose="05000000000000000000" pitchFamily="2" charset="2"/>
              </a:rPr>
              <a:t>HelferInnenkonferenz</a:t>
            </a:r>
            <a:endParaRPr lang="de-AT" sz="1600" i="1" dirty="0" smtClean="0">
              <a:solidFill>
                <a:schemeClr val="bg1">
                  <a:lumMod val="50000"/>
                </a:schemeClr>
              </a:solidFill>
            </a:endParaRPr>
          </a:p>
        </p:txBody>
      </p:sp>
      <p:sp>
        <p:nvSpPr>
          <p:cNvPr id="7" name="Rectangle 7"/>
          <p:cNvSpPr/>
          <p:nvPr/>
        </p:nvSpPr>
        <p:spPr>
          <a:xfrm>
            <a:off x="0" y="1052736"/>
            <a:ext cx="9144000" cy="215900"/>
          </a:xfrm>
          <a:prstGeom prst="rect">
            <a:avLst/>
          </a:prstGeom>
          <a:solidFill>
            <a:srgbClr val="FFD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72284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500"/>
                                        <p:tgtEl>
                                          <p:spTgt spid="4">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9" end="9"/>
                                            </p:txEl>
                                          </p:spTgt>
                                        </p:tgtEl>
                                        <p:attrNameLst>
                                          <p:attrName>style.visibility</p:attrName>
                                        </p:attrNameLst>
                                      </p:cBhvr>
                                      <p:to>
                                        <p:strVal val="visible"/>
                                      </p:to>
                                    </p:set>
                                    <p:animEffect transition="in" filter="fade">
                                      <p:cBhvr>
                                        <p:cTn id="26" dur="500"/>
                                        <p:tgtEl>
                                          <p:spTgt spid="4">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animEffect transition="in" filter="fade">
                                      <p:cBhvr>
                                        <p:cTn id="29"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1029</Words>
  <Application>Microsoft Office PowerPoint</Application>
  <PresentationFormat>Bildschirmpräsentation (4:3)</PresentationFormat>
  <Paragraphs>165</Paragraphs>
  <Slides>11</Slides>
  <Notes>11</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Larissa</vt:lpstr>
      <vt:lpstr>PowerPoint-Präsentation</vt:lpstr>
      <vt:lpstr>0. Begrüßung, Übersicht</vt:lpstr>
      <vt:lpstr>1. Kinder- und Jugendanwaltschaft Kärnten</vt:lpstr>
      <vt:lpstr>2. Gefährdungsmitteilung     §37 Bundes- Kinder- und Jugendhilfegesetz</vt:lpstr>
      <vt:lpstr>2. Gefährdungsmitteilung     §37 Bundes- Kinder- und Jugendhilfegesetz</vt:lpstr>
      <vt:lpstr>2. Gefährdungsmitteilung     §37 Bundes- Kinder- und Jugendhilfegesetz</vt:lpstr>
      <vt:lpstr>3. Erarbeitung/Strukturierung/Verarbeitung        eigener Wahrnehmungen zum Kindeswohl</vt:lpstr>
      <vt:lpstr>4. Was passiert nach der Gefährdungsmitteilung (IST/SOLL)?</vt:lpstr>
      <vt:lpstr>4. Was passiert nach der  Gefährdungsmitteilung (IST/SOLL)?</vt:lpstr>
      <vt:lpstr>5. Von der Pflicht zur (schwierigen) Kür       im Kinderschutz</vt:lpstr>
      <vt:lpstr>PowerPoint-Präsentation</vt:lpstr>
    </vt:vector>
  </TitlesOfParts>
  <Company>MyCompany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Schmid Raphael</dc:creator>
  <cp:lastModifiedBy>Klaudia Terkl</cp:lastModifiedBy>
  <cp:revision>161</cp:revision>
  <cp:lastPrinted>2016-10-05T06:21:37Z</cp:lastPrinted>
  <dcterms:created xsi:type="dcterms:W3CDTF">2013-03-12T20:03:15Z</dcterms:created>
  <dcterms:modified xsi:type="dcterms:W3CDTF">2017-03-01T12:58:01Z</dcterms:modified>
</cp:coreProperties>
</file>